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0" r:id="rId3"/>
    <p:sldId id="294" r:id="rId4"/>
    <p:sldId id="303" r:id="rId5"/>
    <p:sldId id="305" r:id="rId6"/>
    <p:sldId id="306" r:id="rId7"/>
    <p:sldId id="307" r:id="rId8"/>
    <p:sldId id="308" r:id="rId9"/>
    <p:sldId id="259" r:id="rId10"/>
    <p:sldId id="309" r:id="rId11"/>
    <p:sldId id="310" r:id="rId12"/>
    <p:sldId id="311" r:id="rId13"/>
    <p:sldId id="312" r:id="rId14"/>
    <p:sldId id="257" r:id="rId15"/>
  </p:sldIdLst>
  <p:sldSz cx="12192000" cy="6858000"/>
  <p:notesSz cx="6858000" cy="9144000"/>
  <p:custDataLst>
    <p:tags r:id="rId1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F4F5"/>
    <a:srgbClr val="603516"/>
    <a:srgbClr val="89450D"/>
    <a:srgbClr val="3A4A4C"/>
    <a:srgbClr val="435557"/>
    <a:srgbClr val="4C6062"/>
    <a:srgbClr val="3D9077"/>
    <a:srgbClr val="6C87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59" autoAdjust="0"/>
    <p:restoredTop sz="94660"/>
  </p:normalViewPr>
  <p:slideViewPr>
    <p:cSldViewPr snapToGrid="0" showGuides="1">
      <p:cViewPr varScale="1">
        <p:scale>
          <a:sx n="90" d="100"/>
          <a:sy n="90" d="100"/>
        </p:scale>
        <p:origin x="126" y="72"/>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jpe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A2BBAE4-2209-4F6F-BC06-8D35AD21D6F7}" type="datetimeFigureOut">
              <a:rPr lang="zh-CN" altLang="en-US" smtClean="0"/>
              <a:t>2020/7/2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720702-3E6B-4450-9AF2-4DE67DFC0381}" type="slidenum">
              <a:rPr lang="zh-CN" altLang="en-US" smtClean="0"/>
              <a:t>‹#›</a:t>
            </a:fld>
            <a:endParaRPr lang="zh-CN" altLang="en-US"/>
          </a:p>
        </p:txBody>
      </p:sp>
    </p:spTree>
    <p:extLst>
      <p:ext uri="{BB962C8B-B14F-4D97-AF65-F5344CB8AC3E}">
        <p14:creationId xmlns:p14="http://schemas.microsoft.com/office/powerpoint/2010/main" val="1577901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1</a:t>
            </a:fld>
            <a:endParaRPr lang="zh-CN" altLang="en-US"/>
          </a:p>
        </p:txBody>
      </p:sp>
    </p:spTree>
    <p:extLst>
      <p:ext uri="{BB962C8B-B14F-4D97-AF65-F5344CB8AC3E}">
        <p14:creationId xmlns:p14="http://schemas.microsoft.com/office/powerpoint/2010/main" val="40733074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10</a:t>
            </a:fld>
            <a:endParaRPr lang="zh-CN" altLang="en-US"/>
          </a:p>
        </p:txBody>
      </p:sp>
    </p:spTree>
    <p:extLst>
      <p:ext uri="{BB962C8B-B14F-4D97-AF65-F5344CB8AC3E}">
        <p14:creationId xmlns:p14="http://schemas.microsoft.com/office/powerpoint/2010/main" val="9220839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11</a:t>
            </a:fld>
            <a:endParaRPr lang="zh-CN" altLang="en-US"/>
          </a:p>
        </p:txBody>
      </p:sp>
    </p:spTree>
    <p:extLst>
      <p:ext uri="{BB962C8B-B14F-4D97-AF65-F5344CB8AC3E}">
        <p14:creationId xmlns:p14="http://schemas.microsoft.com/office/powerpoint/2010/main" val="109941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12</a:t>
            </a:fld>
            <a:endParaRPr lang="zh-CN" altLang="en-US"/>
          </a:p>
        </p:txBody>
      </p:sp>
    </p:spTree>
    <p:extLst>
      <p:ext uri="{BB962C8B-B14F-4D97-AF65-F5344CB8AC3E}">
        <p14:creationId xmlns:p14="http://schemas.microsoft.com/office/powerpoint/2010/main" val="22183878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13</a:t>
            </a:fld>
            <a:endParaRPr lang="zh-CN" altLang="en-US"/>
          </a:p>
        </p:txBody>
      </p:sp>
    </p:spTree>
    <p:extLst>
      <p:ext uri="{BB962C8B-B14F-4D97-AF65-F5344CB8AC3E}">
        <p14:creationId xmlns:p14="http://schemas.microsoft.com/office/powerpoint/2010/main" val="17606915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14</a:t>
            </a:fld>
            <a:endParaRPr lang="zh-CN" altLang="en-US"/>
          </a:p>
        </p:txBody>
      </p:sp>
    </p:spTree>
    <p:extLst>
      <p:ext uri="{BB962C8B-B14F-4D97-AF65-F5344CB8AC3E}">
        <p14:creationId xmlns:p14="http://schemas.microsoft.com/office/powerpoint/2010/main" val="2111709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2</a:t>
            </a:fld>
            <a:endParaRPr lang="zh-CN" altLang="en-US"/>
          </a:p>
        </p:txBody>
      </p:sp>
    </p:spTree>
    <p:extLst>
      <p:ext uri="{BB962C8B-B14F-4D97-AF65-F5344CB8AC3E}">
        <p14:creationId xmlns:p14="http://schemas.microsoft.com/office/powerpoint/2010/main" val="3170206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3</a:t>
            </a:fld>
            <a:endParaRPr lang="zh-CN" altLang="en-US"/>
          </a:p>
        </p:txBody>
      </p:sp>
    </p:spTree>
    <p:extLst>
      <p:ext uri="{BB962C8B-B14F-4D97-AF65-F5344CB8AC3E}">
        <p14:creationId xmlns:p14="http://schemas.microsoft.com/office/powerpoint/2010/main" val="21447180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4</a:t>
            </a:fld>
            <a:endParaRPr lang="zh-CN" altLang="en-US"/>
          </a:p>
        </p:txBody>
      </p:sp>
    </p:spTree>
    <p:extLst>
      <p:ext uri="{BB962C8B-B14F-4D97-AF65-F5344CB8AC3E}">
        <p14:creationId xmlns:p14="http://schemas.microsoft.com/office/powerpoint/2010/main" val="9547309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5</a:t>
            </a:fld>
            <a:endParaRPr lang="zh-CN" altLang="en-US"/>
          </a:p>
        </p:txBody>
      </p:sp>
    </p:spTree>
    <p:extLst>
      <p:ext uri="{BB962C8B-B14F-4D97-AF65-F5344CB8AC3E}">
        <p14:creationId xmlns:p14="http://schemas.microsoft.com/office/powerpoint/2010/main" val="11776848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6</a:t>
            </a:fld>
            <a:endParaRPr lang="zh-CN" altLang="en-US"/>
          </a:p>
        </p:txBody>
      </p:sp>
    </p:spTree>
    <p:extLst>
      <p:ext uri="{BB962C8B-B14F-4D97-AF65-F5344CB8AC3E}">
        <p14:creationId xmlns:p14="http://schemas.microsoft.com/office/powerpoint/2010/main" val="27146065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7</a:t>
            </a:fld>
            <a:endParaRPr lang="zh-CN" altLang="en-US"/>
          </a:p>
        </p:txBody>
      </p:sp>
    </p:spTree>
    <p:extLst>
      <p:ext uri="{BB962C8B-B14F-4D97-AF65-F5344CB8AC3E}">
        <p14:creationId xmlns:p14="http://schemas.microsoft.com/office/powerpoint/2010/main" val="4269891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8</a:t>
            </a:fld>
            <a:endParaRPr lang="zh-CN" altLang="en-US"/>
          </a:p>
        </p:txBody>
      </p:sp>
    </p:spTree>
    <p:extLst>
      <p:ext uri="{BB962C8B-B14F-4D97-AF65-F5344CB8AC3E}">
        <p14:creationId xmlns:p14="http://schemas.microsoft.com/office/powerpoint/2010/main" val="11344653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B720702-3E6B-4450-9AF2-4DE67DFC0381}" type="slidenum">
              <a:rPr lang="zh-CN" altLang="en-US" smtClean="0"/>
              <a:t>9</a:t>
            </a:fld>
            <a:endParaRPr lang="zh-CN" altLang="en-US"/>
          </a:p>
        </p:txBody>
      </p:sp>
    </p:spTree>
    <p:extLst>
      <p:ext uri="{BB962C8B-B14F-4D97-AF65-F5344CB8AC3E}">
        <p14:creationId xmlns:p14="http://schemas.microsoft.com/office/powerpoint/2010/main" val="2781319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37661A15-3907-4C4E-AB51-0BA0AB465C59}"/>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xmlns="" id="{48974C6B-26DC-4326-B6B7-5160BAF4CC6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xmlns="" id="{2EF194FE-4801-4EA3-A2B4-D725AC3E0F27}"/>
              </a:ext>
            </a:extLst>
          </p:cNvPr>
          <p:cNvSpPr>
            <a:spLocks noGrp="1"/>
          </p:cNvSpPr>
          <p:nvPr>
            <p:ph type="dt" sz="half" idx="10"/>
          </p:nvPr>
        </p:nvSpPr>
        <p:spPr/>
        <p:txBody>
          <a:bodyPr/>
          <a:lstStyle/>
          <a:p>
            <a:fld id="{D40B68C4-CEDF-4549-9375-CAF15BEA7D1A}"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xmlns="" id="{200C2705-5E3F-4E2A-A620-944ECC4C08C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E5CF262A-DEC3-4DAE-83E6-618F421F9349}"/>
              </a:ext>
            </a:extLst>
          </p:cNvPr>
          <p:cNvSpPr>
            <a:spLocks noGrp="1"/>
          </p:cNvSpPr>
          <p:nvPr>
            <p:ph type="sldNum" sz="quarter" idx="12"/>
          </p:nvPr>
        </p:nvSpPr>
        <p:spPr/>
        <p:txBody>
          <a:bodyPr/>
          <a:lstStyle/>
          <a:p>
            <a:fld id="{77E08020-9064-4065-AA31-450FAB4CD3E7}" type="slidenum">
              <a:rPr lang="zh-CN" altLang="en-US" smtClean="0"/>
              <a:t>‹#›</a:t>
            </a:fld>
            <a:endParaRPr lang="zh-CN" altLang="en-US"/>
          </a:p>
        </p:txBody>
      </p:sp>
    </p:spTree>
    <p:extLst>
      <p:ext uri="{BB962C8B-B14F-4D97-AF65-F5344CB8AC3E}">
        <p14:creationId xmlns:p14="http://schemas.microsoft.com/office/powerpoint/2010/main" val="3298696631"/>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2_空白">
    <p:bg>
      <p:bgPr>
        <a:solidFill>
          <a:srgbClr val="F2F4F5"/>
        </a:solidFill>
        <a:effectLst/>
      </p:bgPr>
    </p:bg>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xmlns="" id="{B7066EB5-F9B6-48C7-A157-9F0CDFE08FC3}"/>
              </a:ext>
            </a:extLst>
          </p:cNvPr>
          <p:cNvSpPr/>
          <p:nvPr userDrawn="1"/>
        </p:nvSpPr>
        <p:spPr>
          <a:xfrm>
            <a:off x="0" y="1878290"/>
            <a:ext cx="12192000" cy="3101419"/>
          </a:xfrm>
          <a:prstGeom prst="rect">
            <a:avLst/>
          </a:prstGeom>
          <a:solidFill>
            <a:srgbClr val="6035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a:extLst>
              <a:ext uri="{FF2B5EF4-FFF2-40B4-BE49-F238E27FC236}">
                <a16:creationId xmlns:a16="http://schemas.microsoft.com/office/drawing/2014/main" xmlns="" id="{0F7BCF55-DAC4-4819-97FC-D8D9460100E9}"/>
              </a:ext>
            </a:extLst>
          </p:cNvPr>
          <p:cNvGrpSpPr/>
          <p:nvPr userDrawn="1"/>
        </p:nvGrpSpPr>
        <p:grpSpPr>
          <a:xfrm>
            <a:off x="145281" y="728855"/>
            <a:ext cx="5364791" cy="5400290"/>
            <a:chOff x="145281" y="728855"/>
            <a:chExt cx="5364791" cy="5400290"/>
          </a:xfrm>
        </p:grpSpPr>
        <p:pic>
          <p:nvPicPr>
            <p:cNvPr id="11" name="图片 10">
              <a:extLst>
                <a:ext uri="{FF2B5EF4-FFF2-40B4-BE49-F238E27FC236}">
                  <a16:creationId xmlns:a16="http://schemas.microsoft.com/office/drawing/2014/main" xmlns="" id="{A2E8FB02-D5F2-4556-8A66-2FFE1A79D71A}"/>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487421" y="728855"/>
              <a:ext cx="3022651" cy="5400290"/>
            </a:xfrm>
            <a:custGeom>
              <a:avLst/>
              <a:gdLst>
                <a:gd name="connsiteX0" fmla="*/ 810228 w 3240911"/>
                <a:gd name="connsiteY0" fmla="*/ 0 h 5790235"/>
                <a:gd name="connsiteX1" fmla="*/ 3240911 w 3240911"/>
                <a:gd name="connsiteY1" fmla="*/ 0 h 5790235"/>
                <a:gd name="connsiteX2" fmla="*/ 2430683 w 3240911"/>
                <a:gd name="connsiteY2" fmla="*/ 5790235 h 5790235"/>
                <a:gd name="connsiteX3" fmla="*/ 0 w 3240911"/>
                <a:gd name="connsiteY3" fmla="*/ 5790235 h 5790235"/>
              </a:gdLst>
              <a:ahLst/>
              <a:cxnLst>
                <a:cxn ang="0">
                  <a:pos x="connsiteX0" y="connsiteY0"/>
                </a:cxn>
                <a:cxn ang="0">
                  <a:pos x="connsiteX1" y="connsiteY1"/>
                </a:cxn>
                <a:cxn ang="0">
                  <a:pos x="connsiteX2" y="connsiteY2"/>
                </a:cxn>
                <a:cxn ang="0">
                  <a:pos x="connsiteX3" y="connsiteY3"/>
                </a:cxn>
              </a:cxnLst>
              <a:rect l="l" t="t" r="r" b="b"/>
              <a:pathLst>
                <a:path w="3240911" h="5790235">
                  <a:moveTo>
                    <a:pt x="810228" y="0"/>
                  </a:moveTo>
                  <a:lnTo>
                    <a:pt x="3240911" y="0"/>
                  </a:lnTo>
                  <a:lnTo>
                    <a:pt x="2430683" y="5790235"/>
                  </a:lnTo>
                  <a:lnTo>
                    <a:pt x="0" y="5790235"/>
                  </a:lnTo>
                  <a:close/>
                </a:path>
              </a:pathLst>
            </a:custGeom>
            <a:ln>
              <a:solidFill>
                <a:srgbClr val="603516"/>
              </a:solidFill>
            </a:ln>
          </p:spPr>
        </p:pic>
        <p:pic>
          <p:nvPicPr>
            <p:cNvPr id="12" name="图片 11">
              <a:extLst>
                <a:ext uri="{FF2B5EF4-FFF2-40B4-BE49-F238E27FC236}">
                  <a16:creationId xmlns:a16="http://schemas.microsoft.com/office/drawing/2014/main" xmlns="" id="{06E4DFBB-CCB4-40BD-ABA3-EA330C4BA314}"/>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145281" y="728855"/>
              <a:ext cx="3022651" cy="5400290"/>
            </a:xfrm>
            <a:custGeom>
              <a:avLst/>
              <a:gdLst>
                <a:gd name="connsiteX0" fmla="*/ 810228 w 3240911"/>
                <a:gd name="connsiteY0" fmla="*/ 0 h 5790235"/>
                <a:gd name="connsiteX1" fmla="*/ 3240911 w 3240911"/>
                <a:gd name="connsiteY1" fmla="*/ 0 h 5790235"/>
                <a:gd name="connsiteX2" fmla="*/ 2430683 w 3240911"/>
                <a:gd name="connsiteY2" fmla="*/ 5790235 h 5790235"/>
                <a:gd name="connsiteX3" fmla="*/ 0 w 3240911"/>
                <a:gd name="connsiteY3" fmla="*/ 5790235 h 5790235"/>
              </a:gdLst>
              <a:ahLst/>
              <a:cxnLst>
                <a:cxn ang="0">
                  <a:pos x="connsiteX0" y="connsiteY0"/>
                </a:cxn>
                <a:cxn ang="0">
                  <a:pos x="connsiteX1" y="connsiteY1"/>
                </a:cxn>
                <a:cxn ang="0">
                  <a:pos x="connsiteX2" y="connsiteY2"/>
                </a:cxn>
                <a:cxn ang="0">
                  <a:pos x="connsiteX3" y="connsiteY3"/>
                </a:cxn>
              </a:cxnLst>
              <a:rect l="l" t="t" r="r" b="b"/>
              <a:pathLst>
                <a:path w="3240911" h="5790235">
                  <a:moveTo>
                    <a:pt x="810228" y="0"/>
                  </a:moveTo>
                  <a:lnTo>
                    <a:pt x="3240911" y="0"/>
                  </a:lnTo>
                  <a:lnTo>
                    <a:pt x="2430683" y="5790235"/>
                  </a:lnTo>
                  <a:lnTo>
                    <a:pt x="0" y="5790235"/>
                  </a:lnTo>
                  <a:close/>
                </a:path>
              </a:pathLst>
            </a:custGeom>
            <a:ln>
              <a:solidFill>
                <a:srgbClr val="603516"/>
              </a:solidFill>
            </a:ln>
          </p:spPr>
        </p:pic>
      </p:grpSp>
    </p:spTree>
    <p:extLst>
      <p:ext uri="{BB962C8B-B14F-4D97-AF65-F5344CB8AC3E}">
        <p14:creationId xmlns:p14="http://schemas.microsoft.com/office/powerpoint/2010/main" val="2887329086"/>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4_空白">
    <p:bg>
      <p:bgPr>
        <a:solidFill>
          <a:srgbClr val="F2F4F5"/>
        </a:solidFill>
        <a:effectLst/>
      </p:bgPr>
    </p:bg>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xmlns="" id="{44072790-3FAE-4832-9A4F-05E7B5EE2AE1}"/>
              </a:ext>
            </a:extLst>
          </p:cNvPr>
          <p:cNvSpPr/>
          <p:nvPr/>
        </p:nvSpPr>
        <p:spPr>
          <a:xfrm>
            <a:off x="0" y="291830"/>
            <a:ext cx="11632557" cy="419742"/>
          </a:xfrm>
          <a:prstGeom prst="rect">
            <a:avLst/>
          </a:prstGeom>
          <a:solidFill>
            <a:srgbClr val="6035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xmlns="" id="{7A7E97B0-C6FE-421E-B70A-081C30C37527}"/>
              </a:ext>
            </a:extLst>
          </p:cNvPr>
          <p:cNvSpPr/>
          <p:nvPr/>
        </p:nvSpPr>
        <p:spPr>
          <a:xfrm>
            <a:off x="11667282" y="291830"/>
            <a:ext cx="524718" cy="419742"/>
          </a:xfrm>
          <a:prstGeom prst="rect">
            <a:avLst/>
          </a:prstGeom>
          <a:solidFill>
            <a:srgbClr val="89450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a:extLst>
              <a:ext uri="{FF2B5EF4-FFF2-40B4-BE49-F238E27FC236}">
                <a16:creationId xmlns:a16="http://schemas.microsoft.com/office/drawing/2014/main" xmlns="" id="{8433F064-127C-49B5-B3B8-0E425913E7B1}"/>
              </a:ext>
            </a:extLst>
          </p:cNvPr>
          <p:cNvGrpSpPr/>
          <p:nvPr userDrawn="1"/>
        </p:nvGrpSpPr>
        <p:grpSpPr>
          <a:xfrm>
            <a:off x="155731" y="228826"/>
            <a:ext cx="712016" cy="538692"/>
            <a:chOff x="155731" y="228826"/>
            <a:chExt cx="712016" cy="538692"/>
          </a:xfrm>
        </p:grpSpPr>
        <p:sp>
          <p:nvSpPr>
            <p:cNvPr id="6" name="矩形 5">
              <a:extLst>
                <a:ext uri="{FF2B5EF4-FFF2-40B4-BE49-F238E27FC236}">
                  <a16:creationId xmlns:a16="http://schemas.microsoft.com/office/drawing/2014/main" xmlns="" id="{A5CACE05-7E0E-41B7-B222-3DBBC37B8D5D}"/>
                </a:ext>
              </a:extLst>
            </p:cNvPr>
            <p:cNvSpPr/>
            <p:nvPr/>
          </p:nvSpPr>
          <p:spPr>
            <a:xfrm>
              <a:off x="210501" y="228826"/>
              <a:ext cx="602476" cy="538691"/>
            </a:xfrm>
            <a:prstGeom prst="rect">
              <a:avLst/>
            </a:prstGeom>
            <a:solidFill>
              <a:srgbClr val="4C6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直角三角形 6">
              <a:extLst>
                <a:ext uri="{FF2B5EF4-FFF2-40B4-BE49-F238E27FC236}">
                  <a16:creationId xmlns:a16="http://schemas.microsoft.com/office/drawing/2014/main" xmlns="" id="{0118E6D0-3EAE-41E8-95EA-94B206A95514}"/>
                </a:ext>
              </a:extLst>
            </p:cNvPr>
            <p:cNvSpPr/>
            <p:nvPr/>
          </p:nvSpPr>
          <p:spPr>
            <a:xfrm>
              <a:off x="812977" y="228826"/>
              <a:ext cx="54770" cy="68560"/>
            </a:xfrm>
            <a:prstGeom prst="rtTriangle">
              <a:avLst/>
            </a:prstGeom>
            <a:solidFill>
              <a:srgbClr val="3A4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直角三角形 7">
              <a:extLst>
                <a:ext uri="{FF2B5EF4-FFF2-40B4-BE49-F238E27FC236}">
                  <a16:creationId xmlns:a16="http://schemas.microsoft.com/office/drawing/2014/main" xmlns="" id="{77987845-8F57-45CC-86C2-598421A2F15E}"/>
                </a:ext>
              </a:extLst>
            </p:cNvPr>
            <p:cNvSpPr/>
            <p:nvPr/>
          </p:nvSpPr>
          <p:spPr>
            <a:xfrm rot="16200000">
              <a:off x="148836" y="235721"/>
              <a:ext cx="68560" cy="54770"/>
            </a:xfrm>
            <a:prstGeom prst="rtTriangle">
              <a:avLst/>
            </a:prstGeom>
            <a:solidFill>
              <a:srgbClr val="3A4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直角三角形 8">
              <a:extLst>
                <a:ext uri="{FF2B5EF4-FFF2-40B4-BE49-F238E27FC236}">
                  <a16:creationId xmlns:a16="http://schemas.microsoft.com/office/drawing/2014/main" xmlns="" id="{32001EDB-8E1B-4658-A23C-A3E93D171F91}"/>
                </a:ext>
              </a:extLst>
            </p:cNvPr>
            <p:cNvSpPr/>
            <p:nvPr/>
          </p:nvSpPr>
          <p:spPr>
            <a:xfrm rot="5400000">
              <a:off x="806082" y="705853"/>
              <a:ext cx="68560" cy="54770"/>
            </a:xfrm>
            <a:prstGeom prst="rtTriangle">
              <a:avLst/>
            </a:prstGeom>
            <a:solidFill>
              <a:srgbClr val="3A4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9">
              <a:extLst>
                <a:ext uri="{FF2B5EF4-FFF2-40B4-BE49-F238E27FC236}">
                  <a16:creationId xmlns:a16="http://schemas.microsoft.com/office/drawing/2014/main" xmlns="" id="{AD86CF63-A0E8-44FC-9078-7D058AF6CE39}"/>
                </a:ext>
              </a:extLst>
            </p:cNvPr>
            <p:cNvSpPr/>
            <p:nvPr/>
          </p:nvSpPr>
          <p:spPr>
            <a:xfrm rot="10800000">
              <a:off x="155731" y="698958"/>
              <a:ext cx="54770" cy="68560"/>
            </a:xfrm>
            <a:prstGeom prst="rtTriangle">
              <a:avLst/>
            </a:prstGeom>
            <a:solidFill>
              <a:srgbClr val="3A4A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2804868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A678B152-89DB-4742-9DB6-9E9F8B39642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xmlns="" id="{E16FCDAB-446D-4811-AA10-F30383B38F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xmlns="" id="{F0FAC049-2F51-4B65-B652-36035E9BD1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CE0A809E-E324-493F-86DF-CA6DBA0EBD6D}"/>
              </a:ext>
            </a:extLst>
          </p:cNvPr>
          <p:cNvSpPr>
            <a:spLocks noGrp="1"/>
          </p:cNvSpPr>
          <p:nvPr>
            <p:ph type="dt" sz="half" idx="10"/>
          </p:nvPr>
        </p:nvSpPr>
        <p:spPr/>
        <p:txBody>
          <a:bodyPr/>
          <a:lstStyle/>
          <a:p>
            <a:fld id="{D40B68C4-CEDF-4549-9375-CAF15BEA7D1A}" type="datetimeFigureOut">
              <a:rPr lang="zh-CN" altLang="en-US" smtClean="0"/>
              <a:t>2020/7/2</a:t>
            </a:fld>
            <a:endParaRPr lang="zh-CN" altLang="en-US"/>
          </a:p>
        </p:txBody>
      </p:sp>
      <p:sp>
        <p:nvSpPr>
          <p:cNvPr id="6" name="页脚占位符 5">
            <a:extLst>
              <a:ext uri="{FF2B5EF4-FFF2-40B4-BE49-F238E27FC236}">
                <a16:creationId xmlns:a16="http://schemas.microsoft.com/office/drawing/2014/main" xmlns="" id="{C6C57698-E63F-4025-AE1E-D2C19B457C1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3A4847CA-25A3-4B17-A8C4-01FB4F236F40}"/>
              </a:ext>
            </a:extLst>
          </p:cNvPr>
          <p:cNvSpPr>
            <a:spLocks noGrp="1"/>
          </p:cNvSpPr>
          <p:nvPr>
            <p:ph type="sldNum" sz="quarter" idx="12"/>
          </p:nvPr>
        </p:nvSpPr>
        <p:spPr/>
        <p:txBody>
          <a:bodyPr/>
          <a:lstStyle/>
          <a:p>
            <a:fld id="{77E08020-9064-4065-AA31-450FAB4CD3E7}" type="slidenum">
              <a:rPr lang="zh-CN" altLang="en-US" smtClean="0"/>
              <a:t>‹#›</a:t>
            </a:fld>
            <a:endParaRPr lang="zh-CN" altLang="en-US"/>
          </a:p>
        </p:txBody>
      </p:sp>
    </p:spTree>
    <p:extLst>
      <p:ext uri="{BB962C8B-B14F-4D97-AF65-F5344CB8AC3E}">
        <p14:creationId xmlns:p14="http://schemas.microsoft.com/office/powerpoint/2010/main" val="133214721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3550272-8D8A-44B9-954A-DA4BB56DCF8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xmlns="" id="{56741EB6-BDC3-46F8-B077-CD15D16F72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xmlns="" id="{AC92A53C-DF2F-47F0-8891-FC71F2C912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EF708503-F430-4F48-84B1-4D2B72F092B1}"/>
              </a:ext>
            </a:extLst>
          </p:cNvPr>
          <p:cNvSpPr>
            <a:spLocks noGrp="1"/>
          </p:cNvSpPr>
          <p:nvPr>
            <p:ph type="dt" sz="half" idx="10"/>
          </p:nvPr>
        </p:nvSpPr>
        <p:spPr/>
        <p:txBody>
          <a:bodyPr/>
          <a:lstStyle/>
          <a:p>
            <a:fld id="{D40B68C4-CEDF-4549-9375-CAF15BEA7D1A}" type="datetimeFigureOut">
              <a:rPr lang="zh-CN" altLang="en-US" smtClean="0"/>
              <a:t>2020/7/2</a:t>
            </a:fld>
            <a:endParaRPr lang="zh-CN" altLang="en-US"/>
          </a:p>
        </p:txBody>
      </p:sp>
      <p:sp>
        <p:nvSpPr>
          <p:cNvPr id="6" name="页脚占位符 5">
            <a:extLst>
              <a:ext uri="{FF2B5EF4-FFF2-40B4-BE49-F238E27FC236}">
                <a16:creationId xmlns:a16="http://schemas.microsoft.com/office/drawing/2014/main" xmlns="" id="{7BA3F2B8-0667-424C-B925-907D698C096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BCDE6454-4626-4F70-9451-E92DA343E9A5}"/>
              </a:ext>
            </a:extLst>
          </p:cNvPr>
          <p:cNvSpPr>
            <a:spLocks noGrp="1"/>
          </p:cNvSpPr>
          <p:nvPr>
            <p:ph type="sldNum" sz="quarter" idx="12"/>
          </p:nvPr>
        </p:nvSpPr>
        <p:spPr/>
        <p:txBody>
          <a:bodyPr/>
          <a:lstStyle/>
          <a:p>
            <a:fld id="{77E08020-9064-4065-AA31-450FAB4CD3E7}" type="slidenum">
              <a:rPr lang="zh-CN" altLang="en-US" smtClean="0"/>
              <a:t>‹#›</a:t>
            </a:fld>
            <a:endParaRPr lang="zh-CN" altLang="en-US"/>
          </a:p>
        </p:txBody>
      </p:sp>
    </p:spTree>
    <p:extLst>
      <p:ext uri="{BB962C8B-B14F-4D97-AF65-F5344CB8AC3E}">
        <p14:creationId xmlns:p14="http://schemas.microsoft.com/office/powerpoint/2010/main" val="918319729"/>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87AD096-BDB0-451C-9407-F3B44A4BF65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xmlns="" id="{ABAA63E9-179D-4C76-A504-05C72F7162EE}"/>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BF0C8078-AF1C-4244-900F-25932810F9F1}"/>
              </a:ext>
            </a:extLst>
          </p:cNvPr>
          <p:cNvSpPr>
            <a:spLocks noGrp="1"/>
          </p:cNvSpPr>
          <p:nvPr>
            <p:ph type="dt" sz="half" idx="10"/>
          </p:nvPr>
        </p:nvSpPr>
        <p:spPr/>
        <p:txBody>
          <a:bodyPr/>
          <a:lstStyle/>
          <a:p>
            <a:fld id="{D40B68C4-CEDF-4549-9375-CAF15BEA7D1A}"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xmlns="" id="{96F1D33F-0842-40D9-A13F-AD29300F171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6CBAA3CA-B05C-40F2-8B67-D99E9B4DDCE9}"/>
              </a:ext>
            </a:extLst>
          </p:cNvPr>
          <p:cNvSpPr>
            <a:spLocks noGrp="1"/>
          </p:cNvSpPr>
          <p:nvPr>
            <p:ph type="sldNum" sz="quarter" idx="12"/>
          </p:nvPr>
        </p:nvSpPr>
        <p:spPr/>
        <p:txBody>
          <a:bodyPr/>
          <a:lstStyle/>
          <a:p>
            <a:fld id="{77E08020-9064-4065-AA31-450FAB4CD3E7}" type="slidenum">
              <a:rPr lang="zh-CN" altLang="en-US" smtClean="0"/>
              <a:t>‹#›</a:t>
            </a:fld>
            <a:endParaRPr lang="zh-CN" altLang="en-US"/>
          </a:p>
        </p:txBody>
      </p:sp>
    </p:spTree>
    <p:extLst>
      <p:ext uri="{BB962C8B-B14F-4D97-AF65-F5344CB8AC3E}">
        <p14:creationId xmlns:p14="http://schemas.microsoft.com/office/powerpoint/2010/main" val="641769535"/>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xmlns="" id="{41E5F548-F8BC-46D8-A39E-E2F7C626820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xmlns="" id="{A4A520AE-A2FB-4785-AD01-F4439566EB4C}"/>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449B3F50-72A8-443E-A72F-D9F7F2F811E0}"/>
              </a:ext>
            </a:extLst>
          </p:cNvPr>
          <p:cNvSpPr>
            <a:spLocks noGrp="1"/>
          </p:cNvSpPr>
          <p:nvPr>
            <p:ph type="dt" sz="half" idx="10"/>
          </p:nvPr>
        </p:nvSpPr>
        <p:spPr/>
        <p:txBody>
          <a:bodyPr/>
          <a:lstStyle/>
          <a:p>
            <a:fld id="{D40B68C4-CEDF-4549-9375-CAF15BEA7D1A}"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xmlns="" id="{1E26CB54-3DF0-4255-9A1F-1DEC7CA07EB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A72138B8-B1D2-4C11-9BB2-5D52BFE6128B}"/>
              </a:ext>
            </a:extLst>
          </p:cNvPr>
          <p:cNvSpPr>
            <a:spLocks noGrp="1"/>
          </p:cNvSpPr>
          <p:nvPr>
            <p:ph type="sldNum" sz="quarter" idx="12"/>
          </p:nvPr>
        </p:nvSpPr>
        <p:spPr/>
        <p:txBody>
          <a:bodyPr/>
          <a:lstStyle/>
          <a:p>
            <a:fld id="{77E08020-9064-4065-AA31-450FAB4CD3E7}" type="slidenum">
              <a:rPr lang="zh-CN" altLang="en-US" smtClean="0"/>
              <a:t>‹#›</a:t>
            </a:fld>
            <a:endParaRPr lang="zh-CN" altLang="en-US"/>
          </a:p>
        </p:txBody>
      </p:sp>
    </p:spTree>
    <p:extLst>
      <p:ext uri="{BB962C8B-B14F-4D97-AF65-F5344CB8AC3E}">
        <p14:creationId xmlns:p14="http://schemas.microsoft.com/office/powerpoint/2010/main" val="124478900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xmlns="" id="{1F4030D2-E2C5-46C0-867B-461795A46F0C}"/>
              </a:ext>
            </a:extLst>
          </p:cNvPr>
          <p:cNvGrpSpPr/>
          <p:nvPr userDrawn="1"/>
        </p:nvGrpSpPr>
        <p:grpSpPr>
          <a:xfrm>
            <a:off x="-16058" y="-512057"/>
            <a:ext cx="1982769" cy="502361"/>
            <a:chOff x="3765895" y="741619"/>
            <a:chExt cx="1115308" cy="282578"/>
          </a:xfrm>
        </p:grpSpPr>
        <p:sp>
          <p:nvSpPr>
            <p:cNvPr id="3" name="矩形 2">
              <a:extLst>
                <a:ext uri="{FF2B5EF4-FFF2-40B4-BE49-F238E27FC236}">
                  <a16:creationId xmlns:a16="http://schemas.microsoft.com/office/drawing/2014/main" xmlns="" id="{3A6BE664-67A1-4247-A39A-2DB8F036DF2D}"/>
                </a:ext>
              </a:extLst>
            </p:cNvPr>
            <p:cNvSpPr/>
            <p:nvPr/>
          </p:nvSpPr>
          <p:spPr>
            <a:xfrm>
              <a:off x="3765895" y="741619"/>
              <a:ext cx="282578" cy="282578"/>
            </a:xfrm>
            <a:prstGeom prst="rect">
              <a:avLst/>
            </a:prstGeom>
            <a:solidFill>
              <a:srgbClr val="01B3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xmlns="" id="{BB02E515-AEFC-4D08-83C6-9F8CDA49903C}"/>
                </a:ext>
              </a:extLst>
            </p:cNvPr>
            <p:cNvSpPr/>
            <p:nvPr/>
          </p:nvSpPr>
          <p:spPr>
            <a:xfrm>
              <a:off x="4043471" y="741619"/>
              <a:ext cx="282578" cy="282578"/>
            </a:xfrm>
            <a:prstGeom prst="rect">
              <a:avLst/>
            </a:prstGeom>
            <a:solidFill>
              <a:srgbClr val="FFBF5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微软雅黑" panose="020B0503020204020204" pitchFamily="34" charset="-122"/>
                <a:ea typeface="微软雅黑" panose="020B0503020204020204" pitchFamily="34" charset="-122"/>
              </a:endParaRPr>
            </a:p>
          </p:txBody>
        </p:sp>
        <p:sp>
          <p:nvSpPr>
            <p:cNvPr id="5" name="矩形 4">
              <a:extLst>
                <a:ext uri="{FF2B5EF4-FFF2-40B4-BE49-F238E27FC236}">
                  <a16:creationId xmlns:a16="http://schemas.microsoft.com/office/drawing/2014/main" xmlns="" id="{33C6AD0F-207E-445C-8B6E-51084C400E5C}"/>
                </a:ext>
              </a:extLst>
            </p:cNvPr>
            <p:cNvSpPr/>
            <p:nvPr/>
          </p:nvSpPr>
          <p:spPr>
            <a:xfrm>
              <a:off x="4321049" y="741619"/>
              <a:ext cx="282578" cy="282578"/>
            </a:xfrm>
            <a:prstGeom prst="rect">
              <a:avLst/>
            </a:prstGeom>
            <a:solidFill>
              <a:srgbClr val="F174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xmlns="" id="{A92BEB36-F516-43B5-907F-3B90D81348FE}"/>
                </a:ext>
              </a:extLst>
            </p:cNvPr>
            <p:cNvSpPr/>
            <p:nvPr/>
          </p:nvSpPr>
          <p:spPr>
            <a:xfrm>
              <a:off x="4598625" y="741619"/>
              <a:ext cx="282578" cy="282578"/>
            </a:xfrm>
            <a:prstGeom prst="rect">
              <a:avLst/>
            </a:prstGeom>
            <a:solidFill>
              <a:srgbClr val="985CB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微软雅黑" panose="020B0503020204020204" pitchFamily="34" charset="-122"/>
                <a:ea typeface="微软雅黑" panose="020B0503020204020204" pitchFamily="34" charset="-122"/>
              </a:endParaRPr>
            </a:p>
          </p:txBody>
        </p:sp>
      </p:grpSp>
      <p:grpSp>
        <p:nvGrpSpPr>
          <p:cNvPr id="7" name="组合 6">
            <a:extLst>
              <a:ext uri="{FF2B5EF4-FFF2-40B4-BE49-F238E27FC236}">
                <a16:creationId xmlns:a16="http://schemas.microsoft.com/office/drawing/2014/main" xmlns="" id="{069B8878-3D89-4AB4-A8FA-9D6F82C881CD}"/>
              </a:ext>
            </a:extLst>
          </p:cNvPr>
          <p:cNvGrpSpPr/>
          <p:nvPr userDrawn="1"/>
        </p:nvGrpSpPr>
        <p:grpSpPr>
          <a:xfrm>
            <a:off x="2604914" y="-512057"/>
            <a:ext cx="3730889" cy="512057"/>
            <a:chOff x="1465263" y="-380578"/>
            <a:chExt cx="2098625" cy="288032"/>
          </a:xfrm>
        </p:grpSpPr>
        <p:grpSp>
          <p:nvGrpSpPr>
            <p:cNvPr id="8" name="组合 7">
              <a:extLst>
                <a:ext uri="{FF2B5EF4-FFF2-40B4-BE49-F238E27FC236}">
                  <a16:creationId xmlns:a16="http://schemas.microsoft.com/office/drawing/2014/main" xmlns="" id="{508B0F6E-B547-4305-B24A-C424CD933AD4}"/>
                </a:ext>
              </a:extLst>
            </p:cNvPr>
            <p:cNvGrpSpPr/>
            <p:nvPr userDrawn="1"/>
          </p:nvGrpSpPr>
          <p:grpSpPr>
            <a:xfrm>
              <a:off x="1465263" y="-380578"/>
              <a:ext cx="1115308" cy="282578"/>
              <a:chOff x="3765895" y="741619"/>
              <a:chExt cx="1115308" cy="282578"/>
            </a:xfrm>
          </p:grpSpPr>
          <p:sp>
            <p:nvSpPr>
              <p:cNvPr id="11" name="矩形 10">
                <a:extLst>
                  <a:ext uri="{FF2B5EF4-FFF2-40B4-BE49-F238E27FC236}">
                    <a16:creationId xmlns:a16="http://schemas.microsoft.com/office/drawing/2014/main" xmlns="" id="{66561FF5-AD4E-46D4-A791-046A1AC57A71}"/>
                  </a:ext>
                </a:extLst>
              </p:cNvPr>
              <p:cNvSpPr/>
              <p:nvPr/>
            </p:nvSpPr>
            <p:spPr>
              <a:xfrm>
                <a:off x="3765895" y="741619"/>
                <a:ext cx="282578" cy="282578"/>
              </a:xfrm>
              <a:prstGeom prst="rect">
                <a:avLst/>
              </a:prstGeom>
              <a:solidFill>
                <a:srgbClr val="F8300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xmlns="" id="{FF1B1123-CBE3-46B2-A1FF-71FC4FF445ED}"/>
                  </a:ext>
                </a:extLst>
              </p:cNvPr>
              <p:cNvSpPr/>
              <p:nvPr/>
            </p:nvSpPr>
            <p:spPr>
              <a:xfrm>
                <a:off x="4043471" y="741619"/>
                <a:ext cx="282578" cy="282578"/>
              </a:xfrm>
              <a:prstGeom prst="rect">
                <a:avLst/>
              </a:prstGeom>
              <a:solidFill>
                <a:srgbClr val="EBAC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微软雅黑" panose="020B0503020204020204" pitchFamily="34" charset="-122"/>
                  <a:ea typeface="微软雅黑" panose="020B0503020204020204" pitchFamily="34" charset="-122"/>
                </a:endParaRPr>
              </a:p>
            </p:txBody>
          </p:sp>
          <p:sp>
            <p:nvSpPr>
              <p:cNvPr id="13" name="矩形 12">
                <a:extLst>
                  <a:ext uri="{FF2B5EF4-FFF2-40B4-BE49-F238E27FC236}">
                    <a16:creationId xmlns:a16="http://schemas.microsoft.com/office/drawing/2014/main" xmlns="" id="{BCA3218D-F688-448E-8D49-0C9233283358}"/>
                  </a:ext>
                </a:extLst>
              </p:cNvPr>
              <p:cNvSpPr/>
              <p:nvPr/>
            </p:nvSpPr>
            <p:spPr>
              <a:xfrm>
                <a:off x="4321049" y="741619"/>
                <a:ext cx="282578" cy="282578"/>
              </a:xfrm>
              <a:prstGeom prst="rect">
                <a:avLst/>
              </a:prstGeom>
              <a:solidFill>
                <a:srgbClr val="4C606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微软雅黑" panose="020B0503020204020204" pitchFamily="34" charset="-122"/>
                  <a:ea typeface="微软雅黑" panose="020B0503020204020204" pitchFamily="34" charset="-122"/>
                </a:endParaRPr>
              </a:p>
            </p:txBody>
          </p:sp>
          <p:sp>
            <p:nvSpPr>
              <p:cNvPr id="14" name="矩形 13">
                <a:extLst>
                  <a:ext uri="{FF2B5EF4-FFF2-40B4-BE49-F238E27FC236}">
                    <a16:creationId xmlns:a16="http://schemas.microsoft.com/office/drawing/2014/main" xmlns="" id="{B1CDFF30-F329-4469-8FE7-FCAC158A36D6}"/>
                  </a:ext>
                </a:extLst>
              </p:cNvPr>
              <p:cNvSpPr/>
              <p:nvPr/>
            </p:nvSpPr>
            <p:spPr>
              <a:xfrm>
                <a:off x="4598625" y="741619"/>
                <a:ext cx="282578" cy="282578"/>
              </a:xfrm>
              <a:prstGeom prst="rect">
                <a:avLst/>
              </a:prstGeom>
              <a:solidFill>
                <a:srgbClr val="A2B9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微软雅黑" panose="020B0503020204020204" pitchFamily="34" charset="-122"/>
                  <a:ea typeface="微软雅黑" panose="020B0503020204020204" pitchFamily="34" charset="-122"/>
                </a:endParaRPr>
              </a:p>
            </p:txBody>
          </p:sp>
        </p:grpSp>
        <p:sp>
          <p:nvSpPr>
            <p:cNvPr id="9" name="椭圆 8">
              <a:extLst>
                <a:ext uri="{FF2B5EF4-FFF2-40B4-BE49-F238E27FC236}">
                  <a16:creationId xmlns:a16="http://schemas.microsoft.com/office/drawing/2014/main" xmlns="" id="{60E6A0D0-5941-4323-AD8B-FA27F2159339}"/>
                </a:ext>
              </a:extLst>
            </p:cNvPr>
            <p:cNvSpPr/>
            <p:nvPr userDrawn="1"/>
          </p:nvSpPr>
          <p:spPr>
            <a:xfrm>
              <a:off x="2610828" y="-380578"/>
              <a:ext cx="288032" cy="288032"/>
            </a:xfrm>
            <a:prstGeom prst="ellipse">
              <a:avLst/>
            </a:prstGeom>
            <a:solidFill>
              <a:srgbClr val="44546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133" dirty="0">
                  <a:latin typeface="微软雅黑" panose="020B0503020204020204" pitchFamily="34" charset="-122"/>
                  <a:ea typeface="微软雅黑" panose="020B0503020204020204" pitchFamily="34" charset="-122"/>
                </a:rPr>
                <a:t>字</a:t>
              </a:r>
            </a:p>
          </p:txBody>
        </p:sp>
        <p:sp>
          <p:nvSpPr>
            <p:cNvPr id="10" name="矩形 9">
              <a:extLst>
                <a:ext uri="{FF2B5EF4-FFF2-40B4-BE49-F238E27FC236}">
                  <a16:creationId xmlns:a16="http://schemas.microsoft.com/office/drawing/2014/main" xmlns="" id="{22B7F876-4DEA-41B2-9434-440C00B351EF}"/>
                </a:ext>
              </a:extLst>
            </p:cNvPr>
            <p:cNvSpPr/>
            <p:nvPr userDrawn="1"/>
          </p:nvSpPr>
          <p:spPr>
            <a:xfrm>
              <a:off x="3000145" y="-380578"/>
              <a:ext cx="563743" cy="28257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133" dirty="0">
                  <a:latin typeface="微软雅黑" panose="020B0503020204020204" pitchFamily="34" charset="-122"/>
                  <a:ea typeface="微软雅黑" panose="020B0503020204020204" pitchFamily="34" charset="-122"/>
                </a:rPr>
                <a:t>线形</a:t>
              </a:r>
            </a:p>
          </p:txBody>
        </p:sp>
      </p:grpSp>
      <p:sp>
        <p:nvSpPr>
          <p:cNvPr id="15" name="矩形 14">
            <a:extLst>
              <a:ext uri="{FF2B5EF4-FFF2-40B4-BE49-F238E27FC236}">
                <a16:creationId xmlns:a16="http://schemas.microsoft.com/office/drawing/2014/main" xmlns="" id="{CDF1BDE7-3F6D-486A-8277-CE94FD38FF3C}"/>
              </a:ext>
            </a:extLst>
          </p:cNvPr>
          <p:cNvSpPr/>
          <p:nvPr userDrawn="1"/>
        </p:nvSpPr>
        <p:spPr>
          <a:xfrm>
            <a:off x="6515865" y="-501227"/>
            <a:ext cx="501227" cy="501227"/>
          </a:xfrm>
          <a:prstGeom prst="rect">
            <a:avLst/>
          </a:prstGeom>
          <a:solidFill>
            <a:srgbClr val="3D907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88710277"/>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7AB0620-9DEF-4018-887F-3BDC8A0C48E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EC1B4CE3-5B1E-47A8-BED5-6E76B7EBF60A}"/>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34D9F802-B876-4E1D-8BBB-22F595503E6F}"/>
              </a:ext>
            </a:extLst>
          </p:cNvPr>
          <p:cNvSpPr>
            <a:spLocks noGrp="1"/>
          </p:cNvSpPr>
          <p:nvPr>
            <p:ph type="dt" sz="half" idx="10"/>
          </p:nvPr>
        </p:nvSpPr>
        <p:spPr/>
        <p:txBody>
          <a:bodyPr/>
          <a:lstStyle/>
          <a:p>
            <a:fld id="{D40B68C4-CEDF-4549-9375-CAF15BEA7D1A}"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xmlns="" id="{4B75C4DC-BF57-4ACB-BB95-AFB6D24EA58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C30EF4EA-ECDD-4B13-8970-32D68D6636F4}"/>
              </a:ext>
            </a:extLst>
          </p:cNvPr>
          <p:cNvSpPr>
            <a:spLocks noGrp="1"/>
          </p:cNvSpPr>
          <p:nvPr>
            <p:ph type="sldNum" sz="quarter" idx="12"/>
          </p:nvPr>
        </p:nvSpPr>
        <p:spPr/>
        <p:txBody>
          <a:bodyPr/>
          <a:lstStyle/>
          <a:p>
            <a:fld id="{77E08020-9064-4065-AA31-450FAB4CD3E7}" type="slidenum">
              <a:rPr lang="zh-CN" altLang="en-US" smtClean="0"/>
              <a:t>‹#›</a:t>
            </a:fld>
            <a:endParaRPr lang="zh-CN" altLang="en-US"/>
          </a:p>
        </p:txBody>
      </p:sp>
    </p:spTree>
    <p:extLst>
      <p:ext uri="{BB962C8B-B14F-4D97-AF65-F5344CB8AC3E}">
        <p14:creationId xmlns:p14="http://schemas.microsoft.com/office/powerpoint/2010/main" val="403291918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300F767-36A0-4553-8867-C69DA9835E2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xmlns="" id="{D3DCE592-06FB-4929-9216-3FF64CFFF1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xmlns="" id="{6076FE9C-2989-49D8-B868-ABA64D8EFA00}"/>
              </a:ext>
            </a:extLst>
          </p:cNvPr>
          <p:cNvSpPr>
            <a:spLocks noGrp="1"/>
          </p:cNvSpPr>
          <p:nvPr>
            <p:ph type="dt" sz="half" idx="10"/>
          </p:nvPr>
        </p:nvSpPr>
        <p:spPr/>
        <p:txBody>
          <a:bodyPr/>
          <a:lstStyle/>
          <a:p>
            <a:fld id="{D40B68C4-CEDF-4549-9375-CAF15BEA7D1A}"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xmlns="" id="{CF353025-4C60-4F01-A0BE-2DAEBA88188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2462A20E-66C6-4EF0-9C2A-CF5FEF08A6B8}"/>
              </a:ext>
            </a:extLst>
          </p:cNvPr>
          <p:cNvSpPr>
            <a:spLocks noGrp="1"/>
          </p:cNvSpPr>
          <p:nvPr>
            <p:ph type="sldNum" sz="quarter" idx="12"/>
          </p:nvPr>
        </p:nvSpPr>
        <p:spPr/>
        <p:txBody>
          <a:bodyPr/>
          <a:lstStyle/>
          <a:p>
            <a:fld id="{77E08020-9064-4065-AA31-450FAB4CD3E7}" type="slidenum">
              <a:rPr lang="zh-CN" altLang="en-US" smtClean="0"/>
              <a:t>‹#›</a:t>
            </a:fld>
            <a:endParaRPr lang="zh-CN" altLang="en-US"/>
          </a:p>
        </p:txBody>
      </p:sp>
    </p:spTree>
    <p:extLst>
      <p:ext uri="{BB962C8B-B14F-4D97-AF65-F5344CB8AC3E}">
        <p14:creationId xmlns:p14="http://schemas.microsoft.com/office/powerpoint/2010/main" val="143499714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7CD1E67-56C7-40CC-8BCB-E9A315A2C26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EE648D2E-0D2C-4837-AFC0-50EDDB6194D9}"/>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xmlns="" id="{5AAB3F11-E84F-473B-BE0F-B433F7BB0C85}"/>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xmlns="" id="{923B1847-5452-4D19-83D8-B98286EAEC14}"/>
              </a:ext>
            </a:extLst>
          </p:cNvPr>
          <p:cNvSpPr>
            <a:spLocks noGrp="1"/>
          </p:cNvSpPr>
          <p:nvPr>
            <p:ph type="dt" sz="half" idx="10"/>
          </p:nvPr>
        </p:nvSpPr>
        <p:spPr/>
        <p:txBody>
          <a:bodyPr/>
          <a:lstStyle/>
          <a:p>
            <a:fld id="{D40B68C4-CEDF-4549-9375-CAF15BEA7D1A}" type="datetimeFigureOut">
              <a:rPr lang="zh-CN" altLang="en-US" smtClean="0"/>
              <a:t>2020/7/2</a:t>
            </a:fld>
            <a:endParaRPr lang="zh-CN" altLang="en-US"/>
          </a:p>
        </p:txBody>
      </p:sp>
      <p:sp>
        <p:nvSpPr>
          <p:cNvPr id="6" name="页脚占位符 5">
            <a:extLst>
              <a:ext uri="{FF2B5EF4-FFF2-40B4-BE49-F238E27FC236}">
                <a16:creationId xmlns:a16="http://schemas.microsoft.com/office/drawing/2014/main" xmlns="" id="{0B434D4E-6827-4895-9D94-E1464258C640}"/>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A4C832DF-B1C2-452D-860A-758EFAA86C8D}"/>
              </a:ext>
            </a:extLst>
          </p:cNvPr>
          <p:cNvSpPr>
            <a:spLocks noGrp="1"/>
          </p:cNvSpPr>
          <p:nvPr>
            <p:ph type="sldNum" sz="quarter" idx="12"/>
          </p:nvPr>
        </p:nvSpPr>
        <p:spPr/>
        <p:txBody>
          <a:bodyPr/>
          <a:lstStyle/>
          <a:p>
            <a:fld id="{77E08020-9064-4065-AA31-450FAB4CD3E7}" type="slidenum">
              <a:rPr lang="zh-CN" altLang="en-US" smtClean="0"/>
              <a:t>‹#›</a:t>
            </a:fld>
            <a:endParaRPr lang="zh-CN" altLang="en-US"/>
          </a:p>
        </p:txBody>
      </p:sp>
    </p:spTree>
    <p:extLst>
      <p:ext uri="{BB962C8B-B14F-4D97-AF65-F5344CB8AC3E}">
        <p14:creationId xmlns:p14="http://schemas.microsoft.com/office/powerpoint/2010/main" val="976464666"/>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B15DCA8B-792D-4FF4-A964-1BD0F9ED2C8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C5DD67AB-3246-4275-9284-A9EFF623DF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xmlns="" id="{EA72B13C-160B-489E-810C-5FFFA830A87F}"/>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xmlns="" id="{536BD6E3-0E3C-4DFE-BF56-85654C87CC8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xmlns="" id="{6A976FBC-B930-41C2-80AF-15E4CEC863EB}"/>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xmlns="" id="{FF6AC2B1-BEB6-4008-8BEA-12835914F53F}"/>
              </a:ext>
            </a:extLst>
          </p:cNvPr>
          <p:cNvSpPr>
            <a:spLocks noGrp="1"/>
          </p:cNvSpPr>
          <p:nvPr>
            <p:ph type="dt" sz="half" idx="10"/>
          </p:nvPr>
        </p:nvSpPr>
        <p:spPr/>
        <p:txBody>
          <a:bodyPr/>
          <a:lstStyle/>
          <a:p>
            <a:fld id="{D40B68C4-CEDF-4549-9375-CAF15BEA7D1A}" type="datetimeFigureOut">
              <a:rPr lang="zh-CN" altLang="en-US" smtClean="0"/>
              <a:t>2020/7/2</a:t>
            </a:fld>
            <a:endParaRPr lang="zh-CN" altLang="en-US"/>
          </a:p>
        </p:txBody>
      </p:sp>
      <p:sp>
        <p:nvSpPr>
          <p:cNvPr id="8" name="页脚占位符 7">
            <a:extLst>
              <a:ext uri="{FF2B5EF4-FFF2-40B4-BE49-F238E27FC236}">
                <a16:creationId xmlns:a16="http://schemas.microsoft.com/office/drawing/2014/main" xmlns="" id="{78AC995D-81F5-4630-A5E6-1547C11861B4}"/>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xmlns="" id="{520493DE-0C0C-480E-8AA0-1446412F942A}"/>
              </a:ext>
            </a:extLst>
          </p:cNvPr>
          <p:cNvSpPr>
            <a:spLocks noGrp="1"/>
          </p:cNvSpPr>
          <p:nvPr>
            <p:ph type="sldNum" sz="quarter" idx="12"/>
          </p:nvPr>
        </p:nvSpPr>
        <p:spPr/>
        <p:txBody>
          <a:bodyPr/>
          <a:lstStyle/>
          <a:p>
            <a:fld id="{77E08020-9064-4065-AA31-450FAB4CD3E7}" type="slidenum">
              <a:rPr lang="zh-CN" altLang="en-US" smtClean="0"/>
              <a:t>‹#›</a:t>
            </a:fld>
            <a:endParaRPr lang="zh-CN" altLang="en-US"/>
          </a:p>
        </p:txBody>
      </p:sp>
    </p:spTree>
    <p:extLst>
      <p:ext uri="{BB962C8B-B14F-4D97-AF65-F5344CB8AC3E}">
        <p14:creationId xmlns:p14="http://schemas.microsoft.com/office/powerpoint/2010/main" val="1692912498"/>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6D402769-0C86-466A-B0E4-E416FA2C0404}"/>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xmlns="" id="{FD245234-C0E1-47B6-AA6E-40A09304E82E}"/>
              </a:ext>
            </a:extLst>
          </p:cNvPr>
          <p:cNvSpPr>
            <a:spLocks noGrp="1"/>
          </p:cNvSpPr>
          <p:nvPr>
            <p:ph type="dt" sz="half" idx="10"/>
          </p:nvPr>
        </p:nvSpPr>
        <p:spPr/>
        <p:txBody>
          <a:bodyPr/>
          <a:lstStyle/>
          <a:p>
            <a:fld id="{D40B68C4-CEDF-4549-9375-CAF15BEA7D1A}" type="datetimeFigureOut">
              <a:rPr lang="zh-CN" altLang="en-US" smtClean="0"/>
              <a:t>2020/7/2</a:t>
            </a:fld>
            <a:endParaRPr lang="zh-CN" altLang="en-US"/>
          </a:p>
        </p:txBody>
      </p:sp>
      <p:sp>
        <p:nvSpPr>
          <p:cNvPr id="4" name="页脚占位符 3">
            <a:extLst>
              <a:ext uri="{FF2B5EF4-FFF2-40B4-BE49-F238E27FC236}">
                <a16:creationId xmlns:a16="http://schemas.microsoft.com/office/drawing/2014/main" xmlns="" id="{582EB5DD-A471-4ED6-9EEC-4008E04AC5B3}"/>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xmlns="" id="{100358C6-3279-4EF8-9D58-B6286E393F1B}"/>
              </a:ext>
            </a:extLst>
          </p:cNvPr>
          <p:cNvSpPr>
            <a:spLocks noGrp="1"/>
          </p:cNvSpPr>
          <p:nvPr>
            <p:ph type="sldNum" sz="quarter" idx="12"/>
          </p:nvPr>
        </p:nvSpPr>
        <p:spPr/>
        <p:txBody>
          <a:bodyPr/>
          <a:lstStyle/>
          <a:p>
            <a:fld id="{77E08020-9064-4065-AA31-450FAB4CD3E7}" type="slidenum">
              <a:rPr lang="zh-CN" altLang="en-US" smtClean="0"/>
              <a:t>‹#›</a:t>
            </a:fld>
            <a:endParaRPr lang="zh-CN" altLang="en-US"/>
          </a:p>
        </p:txBody>
      </p:sp>
    </p:spTree>
    <p:extLst>
      <p:ext uri="{BB962C8B-B14F-4D97-AF65-F5344CB8AC3E}">
        <p14:creationId xmlns:p14="http://schemas.microsoft.com/office/powerpoint/2010/main" val="163599125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61919920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1_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46585605"/>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3_空白">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1161441"/>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xmlns="" id="{FEEC0638-CC1F-4597-B572-7E2D059B4F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xmlns="" id="{227E84AC-F4EE-4D2B-9A34-256905D2D14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45AC8C0E-BFBB-479D-B090-03A2EC795E3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40B68C4-CEDF-4549-9375-CAF15BEA7D1A}" type="datetimeFigureOut">
              <a:rPr lang="zh-CN" altLang="en-US" smtClean="0"/>
              <a:t>2020/7/2</a:t>
            </a:fld>
            <a:endParaRPr lang="zh-CN" altLang="en-US"/>
          </a:p>
        </p:txBody>
      </p:sp>
      <p:sp>
        <p:nvSpPr>
          <p:cNvPr id="5" name="页脚占位符 4">
            <a:extLst>
              <a:ext uri="{FF2B5EF4-FFF2-40B4-BE49-F238E27FC236}">
                <a16:creationId xmlns:a16="http://schemas.microsoft.com/office/drawing/2014/main" xmlns="" id="{47993079-095C-4036-8A08-37696CDE9C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xmlns="" id="{246D43F4-9CD0-4ACE-86FD-0FD853C8882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E08020-9064-4065-AA31-450FAB4CD3E7}" type="slidenum">
              <a:rPr lang="zh-CN" altLang="en-US" smtClean="0"/>
              <a:t>‹#›</a:t>
            </a:fld>
            <a:endParaRPr lang="zh-CN" altLang="en-US"/>
          </a:p>
        </p:txBody>
      </p:sp>
    </p:spTree>
    <p:extLst>
      <p:ext uri="{BB962C8B-B14F-4D97-AF65-F5344CB8AC3E}">
        <p14:creationId xmlns:p14="http://schemas.microsoft.com/office/powerpoint/2010/main" val="4208457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0" r:id="rId8"/>
    <p:sldLayoutId id="2147483666" r:id="rId9"/>
    <p:sldLayoutId id="2147483661" r:id="rId10"/>
    <p:sldLayoutId id="2147483663" r:id="rId11"/>
    <p:sldLayoutId id="2147483656" r:id="rId12"/>
    <p:sldLayoutId id="2147483657" r:id="rId13"/>
    <p:sldLayoutId id="2147483658" r:id="rId14"/>
    <p:sldLayoutId id="2147483659" r:id="rId15"/>
    <p:sldLayoutId id="2147483665" r:id="rId16"/>
  </p:sldLayoutIdLst>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hyperlink" Target="http://www.szse.cn/disclosure/notice/general/t20190927_571104.html"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8" Type="http://schemas.openxmlformats.org/officeDocument/2006/relationships/hyperlink" Target="http://www.sse.com.cn/lawandrules/sserules/main/trading/fund/c/c_20190228_4727966.shtml" TargetMode="External"/><Relationship Id="rId3" Type="http://schemas.openxmlformats.org/officeDocument/2006/relationships/image" Target="../media/image6.png"/><Relationship Id="rId7" Type="http://schemas.openxmlformats.org/officeDocument/2006/relationships/hyperlink" Target="http://www.sse.com.cn/lawandrules/guide/jjznlc/c/c_20190606_4835159.shtml" TargetMode="External"/><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hyperlink" Target="http://bond.sse.com.cn/lawrule/sserules/guide/c/c_20160420_4086048.shtml" TargetMode="External"/><Relationship Id="rId5" Type="http://schemas.openxmlformats.org/officeDocument/2006/relationships/hyperlink" Target="http://www.sse.com.cn/lawandrules/sserules/main/trading/fund/c/c_20200107_4980471.shtml" TargetMode="External"/><Relationship Id="rId4" Type="http://schemas.openxmlformats.org/officeDocument/2006/relationships/hyperlink" Target="http://www.sse.com.cn/lawandrules/sserules/main/trading/universal/c/c_20200313_5009641.s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xmlns="" id="{9A338D31-78C3-4051-B296-E4D69536629D}"/>
              </a:ext>
            </a:extLst>
          </p:cNvPr>
          <p:cNvSpPr txBox="1"/>
          <p:nvPr/>
        </p:nvSpPr>
        <p:spPr>
          <a:xfrm>
            <a:off x="273378" y="857008"/>
            <a:ext cx="7931055" cy="1569660"/>
          </a:xfrm>
          <a:prstGeom prst="rect">
            <a:avLst/>
          </a:prstGeom>
          <a:noFill/>
        </p:spPr>
        <p:txBody>
          <a:bodyPr wrap="square" rtlCol="0">
            <a:spAutoFit/>
          </a:bodyPr>
          <a:lstStyle/>
          <a:p>
            <a:r>
              <a:rPr lang="zh-CN" altLang="en-US" sz="4800" b="1" dirty="0" smtClean="0">
                <a:solidFill>
                  <a:srgbClr val="603516"/>
                </a:solidFill>
                <a:latin typeface="微软雅黑" panose="020B0503020204020204" pitchFamily="34" charset="-122"/>
                <a:ea typeface="微软雅黑" panose="020B0503020204020204" pitchFamily="34" charset="-122"/>
              </a:rPr>
              <a:t>上海淘利资产管理有限公司</a:t>
            </a:r>
            <a:endParaRPr lang="en-US" altLang="zh-CN" sz="4800" b="1" dirty="0" smtClean="0">
              <a:solidFill>
                <a:srgbClr val="603516"/>
              </a:solidFill>
              <a:latin typeface="微软雅黑" panose="020B0503020204020204" pitchFamily="34" charset="-122"/>
              <a:ea typeface="微软雅黑" panose="020B0503020204020204" pitchFamily="34" charset="-122"/>
            </a:endParaRPr>
          </a:p>
          <a:p>
            <a:endParaRPr lang="zh-CN" altLang="en-US" sz="4800" b="1" dirty="0">
              <a:solidFill>
                <a:srgbClr val="603516"/>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xmlns="" id="{844A99BF-A1A3-4EE5-AA14-BC30737C6C7D}"/>
              </a:ext>
            </a:extLst>
          </p:cNvPr>
          <p:cNvSpPr txBox="1"/>
          <p:nvPr/>
        </p:nvSpPr>
        <p:spPr>
          <a:xfrm>
            <a:off x="273378" y="1688005"/>
            <a:ext cx="6400799" cy="830997"/>
          </a:xfrm>
          <a:prstGeom prst="rect">
            <a:avLst/>
          </a:prstGeom>
          <a:noFill/>
        </p:spPr>
        <p:txBody>
          <a:bodyPr wrap="square" rtlCol="0">
            <a:spAutoFit/>
          </a:bodyPr>
          <a:lstStyle/>
          <a:p>
            <a:r>
              <a:rPr lang="en-US" altLang="zh-CN" sz="4800" b="1" dirty="0" smtClean="0">
                <a:solidFill>
                  <a:srgbClr val="603516"/>
                </a:solidFill>
                <a:latin typeface="微软雅黑" panose="020B0503020204020204" pitchFamily="34" charset="-122"/>
                <a:ea typeface="微软雅黑" panose="020B0503020204020204" pitchFamily="34" charset="-122"/>
              </a:rPr>
              <a:t>ETF</a:t>
            </a:r>
            <a:r>
              <a:rPr lang="zh-CN" altLang="en-US" sz="4800" b="1" dirty="0" smtClean="0">
                <a:solidFill>
                  <a:srgbClr val="603516"/>
                </a:solidFill>
                <a:latin typeface="微软雅黑" panose="020B0503020204020204" pitchFamily="34" charset="-122"/>
                <a:ea typeface="微软雅黑" panose="020B0503020204020204" pitchFamily="34" charset="-122"/>
              </a:rPr>
              <a:t>部分交易规则</a:t>
            </a:r>
            <a:endParaRPr lang="en-US" altLang="zh-CN" sz="4800" b="1" dirty="0" smtClean="0">
              <a:solidFill>
                <a:srgbClr val="603516"/>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xmlns="" id="{BA85BBE0-14C7-4E00-8BAB-246123595991}"/>
              </a:ext>
            </a:extLst>
          </p:cNvPr>
          <p:cNvSpPr txBox="1"/>
          <p:nvPr/>
        </p:nvSpPr>
        <p:spPr>
          <a:xfrm>
            <a:off x="273378" y="2512654"/>
            <a:ext cx="4685121" cy="369332"/>
          </a:xfrm>
          <a:prstGeom prst="rect">
            <a:avLst/>
          </a:prstGeom>
          <a:noFill/>
        </p:spPr>
        <p:txBody>
          <a:bodyPr wrap="square" rtlCol="0">
            <a:spAutoFit/>
          </a:bodyPr>
          <a:lstStyle/>
          <a:p>
            <a:r>
              <a:rPr lang="en-US" altLang="zh-CN" dirty="0" smtClean="0">
                <a:solidFill>
                  <a:srgbClr val="603516"/>
                </a:solidFill>
                <a:latin typeface="微软雅黑" panose="020B0503020204020204" pitchFamily="34" charset="-122"/>
                <a:ea typeface="微软雅黑" panose="020B0503020204020204" pitchFamily="34" charset="-122"/>
              </a:rPr>
              <a:t>TAOLI ASSET</a:t>
            </a:r>
          </a:p>
        </p:txBody>
      </p:sp>
      <p:sp>
        <p:nvSpPr>
          <p:cNvPr id="12" name="文本框 11">
            <a:extLst>
              <a:ext uri="{FF2B5EF4-FFF2-40B4-BE49-F238E27FC236}">
                <a16:creationId xmlns:a16="http://schemas.microsoft.com/office/drawing/2014/main" xmlns="" id="{7213CB15-17FB-42E7-BE66-26CB1F95AA64}"/>
              </a:ext>
            </a:extLst>
          </p:cNvPr>
          <p:cNvSpPr txBox="1"/>
          <p:nvPr/>
        </p:nvSpPr>
        <p:spPr>
          <a:xfrm>
            <a:off x="389851" y="3059668"/>
            <a:ext cx="920475" cy="369332"/>
          </a:xfrm>
          <a:prstGeom prst="rect">
            <a:avLst/>
          </a:prstGeom>
          <a:solidFill>
            <a:srgbClr val="603516"/>
          </a:solidFill>
        </p:spPr>
        <p:txBody>
          <a:bodyPr wrap="square" rtlCol="0">
            <a:spAutoFit/>
          </a:bodyPr>
          <a:lstStyle/>
          <a:p>
            <a:pPr algn="ctr"/>
            <a:r>
              <a:rPr lang="zh-CN" altLang="en-US" dirty="0" smtClean="0">
                <a:solidFill>
                  <a:schemeClr val="bg1"/>
                </a:solidFill>
                <a:latin typeface="微软雅黑" panose="020B0503020204020204" pitchFamily="34" charset="-122"/>
                <a:ea typeface="微软雅黑" panose="020B0503020204020204" pitchFamily="34" charset="-122"/>
              </a:rPr>
              <a:t>分享人</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xmlns="" id="{E0EAD76B-B5C1-439E-9272-E316AC14D07A}"/>
              </a:ext>
            </a:extLst>
          </p:cNvPr>
          <p:cNvSpPr txBox="1"/>
          <p:nvPr/>
        </p:nvSpPr>
        <p:spPr>
          <a:xfrm>
            <a:off x="1391710" y="3059668"/>
            <a:ext cx="927283" cy="369332"/>
          </a:xfrm>
          <a:prstGeom prst="rect">
            <a:avLst/>
          </a:prstGeom>
          <a:solidFill>
            <a:srgbClr val="603516"/>
          </a:solid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单昳</a:t>
            </a:r>
            <a:endParaRPr lang="en-US" altLang="zh-CN" dirty="0" smtClean="0">
              <a:solidFill>
                <a:schemeClr val="bg1"/>
              </a:solidFill>
              <a:latin typeface="微软雅黑" panose="020B0503020204020204" pitchFamily="34" charset="-122"/>
              <a:ea typeface="微软雅黑" panose="020B0503020204020204" pitchFamily="34" charset="-122"/>
            </a:endParaRPr>
          </a:p>
        </p:txBody>
      </p:sp>
      <p:cxnSp>
        <p:nvCxnSpPr>
          <p:cNvPr id="16" name="直接连接符 15">
            <a:extLst>
              <a:ext uri="{FF2B5EF4-FFF2-40B4-BE49-F238E27FC236}">
                <a16:creationId xmlns:a16="http://schemas.microsoft.com/office/drawing/2014/main" xmlns="" id="{0EE8B85C-0814-4B0E-9DF5-2D934210B956}"/>
              </a:ext>
            </a:extLst>
          </p:cNvPr>
          <p:cNvCxnSpPr/>
          <p:nvPr/>
        </p:nvCxnSpPr>
        <p:spPr>
          <a:xfrm>
            <a:off x="273378" y="583629"/>
            <a:ext cx="0" cy="2205872"/>
          </a:xfrm>
          <a:prstGeom prst="line">
            <a:avLst/>
          </a:prstGeom>
          <a:ln w="38100">
            <a:solidFill>
              <a:srgbClr val="603516"/>
            </a:solidFill>
          </a:ln>
        </p:spPr>
        <p:style>
          <a:lnRef idx="1">
            <a:schemeClr val="accent1"/>
          </a:lnRef>
          <a:fillRef idx="0">
            <a:schemeClr val="accent1"/>
          </a:fillRef>
          <a:effectRef idx="0">
            <a:schemeClr val="accent1"/>
          </a:effectRef>
          <a:fontRef idx="minor">
            <a:schemeClr val="tx1"/>
          </a:fontRef>
        </p:style>
      </p:cxnSp>
      <p:pic>
        <p:nvPicPr>
          <p:cNvPr id="1026" name="Picture 2" descr="E:\公司LOGO\淘利LOGO.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562" y="3557981"/>
            <a:ext cx="285750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2" descr="E:\公司照片和资料\公司照片\公司LOGO.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283100" y="-21123"/>
            <a:ext cx="1796023" cy="7004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1435909"/>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a:extLst>
              <a:ext uri="{FF2B5EF4-FFF2-40B4-BE49-F238E27FC236}">
                <a16:creationId xmlns:a16="http://schemas.microsoft.com/office/drawing/2014/main" xmlns="" id="{2E4765CB-3FB2-4C41-B6B3-621645094B8E}"/>
              </a:ext>
            </a:extLst>
          </p:cNvPr>
          <p:cNvSpPr txBox="1"/>
          <p:nvPr/>
        </p:nvSpPr>
        <p:spPr>
          <a:xfrm>
            <a:off x="11619271" y="317035"/>
            <a:ext cx="620739" cy="369332"/>
          </a:xfrm>
          <a:prstGeom prst="rect">
            <a:avLst/>
          </a:prstGeom>
          <a:noFill/>
        </p:spPr>
        <p:txBody>
          <a:bodyPr wrap="square" rtlCol="0">
            <a:spAutoFit/>
          </a:bodyPr>
          <a:lstStyle/>
          <a:p>
            <a:pPr algn="ctr"/>
            <a:r>
              <a:rPr lang="en-US" altLang="zh-CN">
                <a:solidFill>
                  <a:schemeClr val="bg1"/>
                </a:solidFill>
                <a:latin typeface="微软雅黑" panose="020B0503020204020204" pitchFamily="34" charset="-122"/>
                <a:ea typeface="微软雅黑" panose="020B0503020204020204" pitchFamily="34" charset="-122"/>
              </a:rPr>
              <a:t>NO.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xmlns="" id="{69322E7D-78B4-4249-BF86-ACE5EB0FA53F}"/>
              </a:ext>
            </a:extLst>
          </p:cNvPr>
          <p:cNvSpPr txBox="1"/>
          <p:nvPr/>
        </p:nvSpPr>
        <p:spPr>
          <a:xfrm>
            <a:off x="199013" y="275442"/>
            <a:ext cx="638733" cy="459217"/>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02</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xmlns="" id="{97378D2E-5E0C-4210-AF01-4A32F8BE27A7}"/>
              </a:ext>
            </a:extLst>
          </p:cNvPr>
          <p:cNvSpPr txBox="1"/>
          <p:nvPr/>
        </p:nvSpPr>
        <p:spPr>
          <a:xfrm>
            <a:off x="1020697" y="298279"/>
            <a:ext cx="3614978" cy="400110"/>
          </a:xfrm>
          <a:prstGeom prst="rect">
            <a:avLst/>
          </a:prstGeom>
          <a:noFill/>
        </p:spPr>
        <p:txBody>
          <a:bodyPr wrap="square" rtlCol="0">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交易规则</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8664616" y="315448"/>
            <a:ext cx="2954655" cy="369332"/>
          </a:xfrm>
          <a:prstGeom prst="rect">
            <a:avLst/>
          </a:prstGeom>
        </p:spPr>
        <p:txBody>
          <a:bodyPr wrap="none">
            <a:spAutoFit/>
          </a:bodyPr>
          <a:lstStyle/>
          <a:p>
            <a:r>
              <a:rPr lang="zh-CN" altLang="en-US" b="1" dirty="0">
                <a:solidFill>
                  <a:srgbClr val="F2F4F5"/>
                </a:solidFill>
                <a:latin typeface="微软雅黑" panose="020B0503020204020204" pitchFamily="34" charset="-122"/>
                <a:ea typeface="微软雅黑" panose="020B0503020204020204" pitchFamily="34" charset="-122"/>
              </a:rPr>
              <a:t>上海淘利资产管理有限公司</a:t>
            </a:r>
            <a:endParaRPr lang="en-US" altLang="zh-CN" b="1" dirty="0">
              <a:solidFill>
                <a:srgbClr val="F2F4F5"/>
              </a:solidFill>
              <a:latin typeface="微软雅黑" panose="020B0503020204020204" pitchFamily="34" charset="-122"/>
              <a:ea typeface="微软雅黑" panose="020B0503020204020204" pitchFamily="34" charset="-122"/>
            </a:endParaRPr>
          </a:p>
        </p:txBody>
      </p:sp>
      <p:graphicFrame>
        <p:nvGraphicFramePr>
          <p:cNvPr id="5" name="表格 4"/>
          <p:cNvGraphicFramePr>
            <a:graphicFrameLocks noGrp="1"/>
          </p:cNvGraphicFramePr>
          <p:nvPr>
            <p:extLst>
              <p:ext uri="{D42A27DB-BD31-4B8C-83A1-F6EECF244321}">
                <p14:modId xmlns:p14="http://schemas.microsoft.com/office/powerpoint/2010/main" val="2970381672"/>
              </p:ext>
            </p:extLst>
          </p:nvPr>
        </p:nvGraphicFramePr>
        <p:xfrm>
          <a:off x="837746" y="908853"/>
          <a:ext cx="10608020" cy="1483360"/>
        </p:xfrm>
        <a:graphic>
          <a:graphicData uri="http://schemas.openxmlformats.org/drawingml/2006/table">
            <a:tbl>
              <a:tblPr firstRow="1" bandRow="1">
                <a:tableStyleId>{2D5ABB26-0587-4C30-8999-92F81FD0307C}</a:tableStyleId>
              </a:tblPr>
              <a:tblGrid>
                <a:gridCol w="10608020"/>
              </a:tblGrid>
              <a:tr h="370840">
                <a:tc>
                  <a:txBody>
                    <a:bodyPr/>
                    <a:lstStyle/>
                    <a:p>
                      <a:r>
                        <a:rPr lang="en-US" altLang="zh-CN" dirty="0" smtClean="0"/>
                        <a:t>1. </a:t>
                      </a:r>
                      <a:r>
                        <a:rPr lang="zh-CN" altLang="en-US" dirty="0" smtClean="0"/>
                        <a:t>基金份额交易可以采用竞价交易、大宗交易、回购交易等方式</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2. </a:t>
                      </a:r>
                      <a:r>
                        <a:rPr lang="zh-CN" altLang="en-US" dirty="0" smtClean="0"/>
                        <a:t>基金份额交易的申报价格最小变动单位为</a:t>
                      </a:r>
                      <a:r>
                        <a:rPr lang="en-US" altLang="zh-CN" dirty="0" smtClean="0"/>
                        <a:t>0.001</a:t>
                      </a:r>
                      <a:r>
                        <a:rPr lang="zh-CN" altLang="en-US" dirty="0" smtClean="0"/>
                        <a:t>元。</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altLang="zh-CN" dirty="0" smtClean="0"/>
                        <a:t>3. </a:t>
                      </a:r>
                      <a:r>
                        <a:rPr lang="zh-CN" altLang="en-US" dirty="0" smtClean="0"/>
                        <a:t>基金发生权益分派的，在权益登记日次一交易日进行除权除息</a:t>
                      </a:r>
                      <a:r>
                        <a:rPr lang="zh-CN" altLang="en-US" dirty="0" smtClean="0"/>
                        <a:t>处理</a:t>
                      </a:r>
                      <a:endParaRPr lang="en-US" altLang="zh-CN"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altLang="zh-CN" sz="1800" b="0" i="0" kern="1200" dirty="0" smtClean="0">
                          <a:solidFill>
                            <a:schemeClr val="tx1"/>
                          </a:solidFill>
                          <a:effectLst/>
                          <a:latin typeface="+mn-lt"/>
                          <a:ea typeface="+mn-ea"/>
                          <a:cs typeface="+mn-cs"/>
                        </a:rPr>
                        <a:t>4. </a:t>
                      </a:r>
                      <a:r>
                        <a:rPr lang="zh-CN" altLang="en-US" sz="1800" b="0" i="0" kern="1200" dirty="0" smtClean="0">
                          <a:solidFill>
                            <a:schemeClr val="tx1"/>
                          </a:solidFill>
                          <a:effectLst/>
                          <a:latin typeface="+mn-lt"/>
                          <a:ea typeface="+mn-ea"/>
                          <a:cs typeface="+mn-cs"/>
                        </a:rPr>
                        <a:t>经手费：成交金额的 </a:t>
                      </a:r>
                      <a:r>
                        <a:rPr lang="en-US" altLang="zh-CN" sz="1800" b="0" i="0" kern="1200" dirty="0" smtClean="0">
                          <a:solidFill>
                            <a:srgbClr val="FF0000"/>
                          </a:solidFill>
                          <a:effectLst/>
                          <a:latin typeface="+mn-lt"/>
                          <a:ea typeface="+mn-ea"/>
                          <a:cs typeface="+mn-cs"/>
                        </a:rPr>
                        <a:t>0.045‰</a:t>
                      </a:r>
                      <a:r>
                        <a:rPr lang="zh-CN" altLang="en-US" sz="1800" b="0" i="0" kern="1200" dirty="0" smtClean="0">
                          <a:solidFill>
                            <a:schemeClr val="tx1"/>
                          </a:solidFill>
                          <a:effectLst/>
                          <a:latin typeface="+mn-lt"/>
                          <a:ea typeface="+mn-ea"/>
                          <a:cs typeface="+mn-cs"/>
                        </a:rPr>
                        <a:t>（双向），货币</a:t>
                      </a:r>
                      <a:r>
                        <a:rPr lang="en-US" altLang="zh-CN" sz="1800" b="0" i="0" kern="1200" dirty="0" smtClean="0">
                          <a:solidFill>
                            <a:schemeClr val="tx1"/>
                          </a:solidFill>
                          <a:effectLst/>
                          <a:latin typeface="+mn-lt"/>
                          <a:ea typeface="+mn-ea"/>
                          <a:cs typeface="+mn-cs"/>
                        </a:rPr>
                        <a:t>ETF</a:t>
                      </a:r>
                      <a:r>
                        <a:rPr lang="zh-CN" altLang="en-US" sz="1800" b="0" i="0" kern="1200" dirty="0" smtClean="0">
                          <a:solidFill>
                            <a:schemeClr val="tx1"/>
                          </a:solidFill>
                          <a:effectLst/>
                          <a:latin typeface="+mn-lt"/>
                          <a:ea typeface="+mn-ea"/>
                          <a:cs typeface="+mn-cs"/>
                        </a:rPr>
                        <a:t>、债券</a:t>
                      </a:r>
                      <a:r>
                        <a:rPr lang="en-US" altLang="zh-CN" sz="1800" b="0" i="0" kern="1200" dirty="0" smtClean="0">
                          <a:solidFill>
                            <a:schemeClr val="tx1"/>
                          </a:solidFill>
                          <a:effectLst/>
                          <a:latin typeface="+mn-lt"/>
                          <a:ea typeface="+mn-ea"/>
                          <a:cs typeface="+mn-cs"/>
                        </a:rPr>
                        <a:t>ETF</a:t>
                      </a:r>
                      <a:r>
                        <a:rPr lang="zh-CN" altLang="en-US" sz="1800" b="0" i="0" kern="1200" dirty="0" smtClean="0">
                          <a:solidFill>
                            <a:schemeClr val="tx1"/>
                          </a:solidFill>
                          <a:effectLst/>
                          <a:latin typeface="+mn-lt"/>
                          <a:ea typeface="+mn-ea"/>
                          <a:cs typeface="+mn-cs"/>
                        </a:rPr>
                        <a:t>暂免</a:t>
                      </a:r>
                      <a:endParaRPr lang="en-US" altLang="zh-CN"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4214459940"/>
              </p:ext>
            </p:extLst>
          </p:nvPr>
        </p:nvGraphicFramePr>
        <p:xfrm>
          <a:off x="837746" y="2657877"/>
          <a:ext cx="10613522" cy="3942080"/>
        </p:xfrm>
        <a:graphic>
          <a:graphicData uri="http://schemas.openxmlformats.org/drawingml/2006/table">
            <a:tbl>
              <a:tblPr firstRow="1" bandRow="1">
                <a:tableStyleId>{2D5ABB26-0587-4C30-8999-92F81FD0307C}</a:tableStyleId>
              </a:tblPr>
              <a:tblGrid>
                <a:gridCol w="1099027"/>
                <a:gridCol w="1626234"/>
                <a:gridCol w="2886899"/>
                <a:gridCol w="2500681"/>
                <a:gridCol w="2500681"/>
              </a:tblGrid>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大宗交易</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竞价交易</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r>
              <a:tr h="370840">
                <a:tc>
                  <a:txBody>
                    <a:bodyPr/>
                    <a:lstStyle/>
                    <a:p>
                      <a:pPr algn="ctr"/>
                      <a:r>
                        <a:rPr lang="zh-CN" altLang="en-US" dirty="0" smtClean="0"/>
                        <a:t>条件</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单笔交易数量不低于</a:t>
                      </a:r>
                      <a:r>
                        <a:rPr lang="en-US" altLang="zh-CN" dirty="0" smtClean="0"/>
                        <a:t>200</a:t>
                      </a:r>
                      <a:r>
                        <a:rPr lang="zh-CN" altLang="en-US" dirty="0" smtClean="0"/>
                        <a:t>万份，或者交易金额不低于</a:t>
                      </a:r>
                      <a:r>
                        <a:rPr lang="en-US" altLang="zh-CN" dirty="0" smtClean="0"/>
                        <a:t>200</a:t>
                      </a:r>
                      <a:r>
                        <a:rPr lang="zh-CN" altLang="en-US" dirty="0" smtClean="0"/>
                        <a:t>万元</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c gridSpan="2">
                  <a:txBody>
                    <a:bodyPr/>
                    <a:lstStyle/>
                    <a:p>
                      <a:pPr algn="ctr"/>
                      <a:r>
                        <a:rPr lang="zh-CN" altLang="en-US" dirty="0" smtClean="0"/>
                        <a:t>单笔申报最大数量不得超过</a:t>
                      </a:r>
                      <a:r>
                        <a:rPr lang="en-US" altLang="zh-CN" dirty="0" smtClean="0"/>
                        <a:t>100</a:t>
                      </a:r>
                      <a:r>
                        <a:rPr lang="zh-CN" altLang="en-US" dirty="0" smtClean="0"/>
                        <a:t>万份</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r>
              <a:tr h="370840">
                <a:tc rowSpan="3">
                  <a:txBody>
                    <a:bodyPr/>
                    <a:lstStyle/>
                    <a:p>
                      <a:pPr algn="ctr"/>
                      <a:r>
                        <a:rPr lang="zh-CN" altLang="en-US" dirty="0" smtClean="0"/>
                        <a:t>时间</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smtClean="0"/>
                        <a:t>意向申报</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baseline="0" dirty="0" smtClean="0"/>
                        <a:t>9:30–11:30</a:t>
                      </a:r>
                      <a:r>
                        <a:rPr lang="zh-CN" altLang="en-US" baseline="0" dirty="0" smtClean="0"/>
                        <a:t>、</a:t>
                      </a:r>
                      <a:r>
                        <a:rPr lang="en-US" altLang="zh-CN" baseline="0" dirty="0" smtClean="0"/>
                        <a:t>13:00 – 15:30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smtClean="0"/>
                        <a:t>开盘集合</a:t>
                      </a:r>
                      <a:r>
                        <a:rPr lang="zh-CN" altLang="en-US" dirty="0" smtClean="0"/>
                        <a:t>竞价</a:t>
                      </a:r>
                      <a:endParaRPr lang="en-US" altLang="zh-CN" baseline="0"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smtClean="0"/>
                        <a:t>9:15</a:t>
                      </a:r>
                      <a:r>
                        <a:rPr lang="en-US" altLang="zh-CN" baseline="0" dirty="0" smtClean="0"/>
                        <a:t>–9:25</a:t>
                      </a:r>
                    </a:p>
                    <a:p>
                      <a:pPr algn="ct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599455">
                <a:tc vMerge="1">
                  <a:txBody>
                    <a:bodyPr/>
                    <a:lstStyle/>
                    <a:p>
                      <a:pPr algn="ct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smtClean="0"/>
                        <a:t>成交申报</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baseline="0" dirty="0" smtClean="0"/>
                        <a:t>9:30–11:30</a:t>
                      </a:r>
                      <a:r>
                        <a:rPr lang="zh-CN" altLang="en-US" baseline="0" dirty="0" smtClean="0"/>
                        <a:t>、</a:t>
                      </a:r>
                      <a:r>
                        <a:rPr lang="en-US" altLang="zh-CN" baseline="0" dirty="0" smtClean="0"/>
                        <a:t>13:00 – 15:30</a:t>
                      </a:r>
                      <a:r>
                        <a:rPr lang="zh-CN" altLang="en-US" baseline="0" dirty="0" smtClean="0"/>
                        <a:t>、</a:t>
                      </a:r>
                      <a:r>
                        <a:rPr lang="en-US" altLang="zh-CN" baseline="0" dirty="0" smtClean="0"/>
                        <a:t>16:00–17:00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baseline="0" dirty="0" smtClean="0"/>
                        <a:t>连续竞价</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altLang="zh-CN" baseline="0" dirty="0" smtClean="0"/>
                        <a:t>9:30–11:30</a:t>
                      </a:r>
                      <a:r>
                        <a:rPr lang="zh-CN" altLang="en-US" baseline="0" dirty="0" smtClean="0"/>
                        <a:t>、</a:t>
                      </a:r>
                      <a:r>
                        <a:rPr lang="en-US" altLang="zh-CN" baseline="0" dirty="0" smtClean="0"/>
                        <a:t>13:00–14:57</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20040">
                <a:tc vMerge="1">
                  <a:txBody>
                    <a:bodyPr/>
                    <a:lstStyle/>
                    <a:p>
                      <a:endParaRPr lang="zh-CN" altLang="en-US"/>
                    </a:p>
                  </a:txBody>
                  <a:tcPr/>
                </a:tc>
                <a:tc>
                  <a:txBody>
                    <a:bodyPr/>
                    <a:lstStyle/>
                    <a:p>
                      <a:pPr algn="ctr"/>
                      <a:r>
                        <a:rPr lang="zh-CN" altLang="en-US" dirty="0" smtClean="0"/>
                        <a:t>固定价格申报</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baseline="0" dirty="0" smtClean="0"/>
                        <a:t>15:00 – 15:30</a:t>
                      </a:r>
                      <a:endParaRPr lang="en-US" altLang="zh-CN" baseline="0"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baseline="0" dirty="0" smtClean="0"/>
                        <a:t>收盘集合竞价</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baseline="0" dirty="0" smtClean="0"/>
                        <a:t>14:57–15:00</a:t>
                      </a:r>
                      <a:endParaRPr lang="zh-CN" altLang="en-US" dirty="0" smtClean="0"/>
                    </a:p>
                    <a:p>
                      <a:pPr algn="ct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algn="ctr"/>
                      <a:r>
                        <a:rPr lang="zh-CN" altLang="en-US" dirty="0" smtClean="0"/>
                        <a:t>价格范围</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前收盘价的上下</a:t>
                      </a:r>
                      <a:r>
                        <a:rPr lang="en-US" altLang="zh-CN" dirty="0" smtClean="0"/>
                        <a:t>10%</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前收盘价的上下</a:t>
                      </a:r>
                      <a:r>
                        <a:rPr lang="en-US" altLang="zh-CN" dirty="0" smtClean="0"/>
                        <a:t>10%</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r>
              <a:tr h="370840">
                <a:tc>
                  <a:txBody>
                    <a:bodyPr/>
                    <a:lstStyle/>
                    <a:p>
                      <a:pPr algn="ctr"/>
                      <a:r>
                        <a:rPr lang="zh-CN" altLang="en-US" dirty="0" smtClean="0"/>
                        <a:t>补充</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无</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买入时，申报数量应当为</a:t>
                      </a:r>
                      <a:r>
                        <a:rPr lang="en-US" altLang="zh-CN" dirty="0" smtClean="0"/>
                        <a:t>100</a:t>
                      </a:r>
                      <a:r>
                        <a:rPr lang="zh-CN" altLang="en-US" dirty="0" smtClean="0"/>
                        <a:t>或者其整数倍</a:t>
                      </a:r>
                      <a:endParaRPr lang="en-US" altLang="zh-CN" dirty="0" smtClean="0"/>
                    </a:p>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卖出时，余额不足</a:t>
                      </a:r>
                      <a:r>
                        <a:rPr lang="en-US" altLang="zh-CN" dirty="0" smtClean="0"/>
                        <a:t>100</a:t>
                      </a:r>
                      <a:r>
                        <a:rPr lang="zh-CN" altLang="en-US" dirty="0" smtClean="0"/>
                        <a:t>份，应当一次性申报卖出</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r>
            </a:tbl>
          </a:graphicData>
        </a:graphic>
      </p:graphicFrame>
    </p:spTree>
    <p:extLst>
      <p:ext uri="{BB962C8B-B14F-4D97-AF65-F5344CB8AC3E}">
        <p14:creationId xmlns:p14="http://schemas.microsoft.com/office/powerpoint/2010/main" val="3398329535"/>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xmlns="" id="{F08DCDD5-0D7D-4AA0-B703-9E77F916B33F}"/>
              </a:ext>
            </a:extLst>
          </p:cNvPr>
          <p:cNvSpPr txBox="1"/>
          <p:nvPr/>
        </p:nvSpPr>
        <p:spPr>
          <a:xfrm>
            <a:off x="11619271" y="317035"/>
            <a:ext cx="620739" cy="369332"/>
          </a:xfrm>
          <a:prstGeom prst="rect">
            <a:avLst/>
          </a:prstGeom>
          <a:noFill/>
        </p:spPr>
        <p:txBody>
          <a:bodyPr wrap="square" rtlCol="0">
            <a:spAutoFit/>
          </a:bodyPr>
          <a:lstStyle/>
          <a:p>
            <a:pPr algn="ctr"/>
            <a:r>
              <a:rPr lang="en-US" altLang="zh-CN">
                <a:solidFill>
                  <a:schemeClr val="bg1"/>
                </a:solidFill>
                <a:latin typeface="微软雅黑" panose="020B0503020204020204" pitchFamily="34" charset="-122"/>
                <a:ea typeface="微软雅黑" panose="020B0503020204020204" pitchFamily="34" charset="-122"/>
              </a:rPr>
              <a:t>NO.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xmlns="" id="{45B65B84-930F-45E3-A03A-146DFABBB94A}"/>
              </a:ext>
            </a:extLst>
          </p:cNvPr>
          <p:cNvSpPr txBox="1"/>
          <p:nvPr/>
        </p:nvSpPr>
        <p:spPr>
          <a:xfrm>
            <a:off x="199013" y="275442"/>
            <a:ext cx="638733" cy="459217"/>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02</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xmlns="" id="{EB409BE9-1CE9-49CD-9FFF-2F6AF015C1C4}"/>
              </a:ext>
            </a:extLst>
          </p:cNvPr>
          <p:cNvSpPr txBox="1"/>
          <p:nvPr/>
        </p:nvSpPr>
        <p:spPr>
          <a:xfrm>
            <a:off x="963697" y="307111"/>
            <a:ext cx="3614978" cy="400110"/>
          </a:xfrm>
          <a:prstGeom prst="rect">
            <a:avLst/>
          </a:prstGeom>
          <a:noFill/>
        </p:spPr>
        <p:txBody>
          <a:bodyPr wrap="square" rtlCol="0">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认购，申</a:t>
            </a:r>
            <a:r>
              <a:rPr lang="zh-CN" altLang="en-US" sz="2000" b="1" dirty="0" smtClean="0">
                <a:solidFill>
                  <a:schemeClr val="bg1"/>
                </a:solidFill>
                <a:latin typeface="微软雅黑" panose="020B0503020204020204" pitchFamily="34" charset="-122"/>
                <a:ea typeface="微软雅黑" panose="020B0503020204020204" pitchFamily="34" charset="-122"/>
              </a:rPr>
              <a:t>购和赎回</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664616" y="315448"/>
            <a:ext cx="2954655" cy="369332"/>
          </a:xfrm>
          <a:prstGeom prst="rect">
            <a:avLst/>
          </a:prstGeom>
        </p:spPr>
        <p:txBody>
          <a:bodyPr wrap="none">
            <a:spAutoFit/>
          </a:bodyPr>
          <a:lstStyle/>
          <a:p>
            <a:r>
              <a:rPr lang="zh-CN" altLang="en-US" b="1" dirty="0">
                <a:solidFill>
                  <a:srgbClr val="F2F4F5"/>
                </a:solidFill>
                <a:latin typeface="微软雅黑" panose="020B0503020204020204" pitchFamily="34" charset="-122"/>
                <a:ea typeface="微软雅黑" panose="020B0503020204020204" pitchFamily="34" charset="-122"/>
              </a:rPr>
              <a:t>上海淘利资产管理有限公司</a:t>
            </a:r>
            <a:endParaRPr lang="en-US" altLang="zh-CN" b="1" dirty="0">
              <a:solidFill>
                <a:srgbClr val="F2F4F5"/>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1156138" y="4319751"/>
            <a:ext cx="9701049" cy="2031325"/>
          </a:xfrm>
          <a:prstGeom prst="rect">
            <a:avLst/>
          </a:prstGeom>
          <a:noFill/>
        </p:spPr>
        <p:txBody>
          <a:bodyPr wrap="square" rtlCol="0">
            <a:spAutoFit/>
          </a:bodyPr>
          <a:lstStyle/>
          <a:p>
            <a:pPr marL="285750" indent="-285750">
              <a:buFont typeface="Arial" panose="020B0604020202020204" pitchFamily="34" charset="0"/>
              <a:buChar char="•"/>
            </a:pPr>
            <a:r>
              <a:rPr lang="zh-CN" altLang="en-US" dirty="0" smtClean="0"/>
              <a:t>申购和赎回</a:t>
            </a:r>
            <a:endParaRPr lang="en-US" altLang="zh-CN" dirty="0" smtClean="0"/>
          </a:p>
          <a:p>
            <a:pPr marL="800100" lvl="1" indent="-342900">
              <a:buFont typeface="+mj-lt"/>
              <a:buAutoNum type="arabicPeriod"/>
            </a:pPr>
            <a:r>
              <a:rPr lang="zh-CN" altLang="en-US" dirty="0" smtClean="0"/>
              <a:t>申赎应按基金合同和基金招募说明书规定的最小申赎单位或者其整数倍进行</a:t>
            </a:r>
            <a:r>
              <a:rPr lang="zh-CN" altLang="en-US" dirty="0" smtClean="0"/>
              <a:t>申报。</a:t>
            </a:r>
            <a:endParaRPr lang="en-US" altLang="zh-CN" dirty="0" smtClean="0"/>
          </a:p>
          <a:p>
            <a:pPr marL="800100" lvl="1" indent="-342900">
              <a:buFont typeface="+mj-lt"/>
              <a:buAutoNum type="arabicPeriod"/>
            </a:pPr>
            <a:r>
              <a:rPr lang="zh-CN" altLang="en-US" dirty="0"/>
              <a:t>申</a:t>
            </a:r>
            <a:r>
              <a:rPr lang="zh-CN" altLang="en-US" dirty="0" smtClean="0"/>
              <a:t>赎的申报指令应当包括证券账号、交易单元代码、证券代码、买卖方向、数量等内容，申报指令一经确认不得更改或者</a:t>
            </a:r>
            <a:r>
              <a:rPr lang="zh-CN" altLang="en-US" dirty="0" smtClean="0"/>
              <a:t>撤销。</a:t>
            </a:r>
            <a:endParaRPr lang="en-US" altLang="zh-CN" dirty="0" smtClean="0"/>
          </a:p>
          <a:p>
            <a:pPr marL="800100" lvl="1" indent="-342900">
              <a:buFont typeface="+mj-lt"/>
              <a:buAutoNum type="arabicPeriod"/>
            </a:pPr>
            <a:r>
              <a:rPr lang="zh-CN" altLang="en-US" dirty="0"/>
              <a:t>申</a:t>
            </a:r>
            <a:r>
              <a:rPr lang="zh-CN" altLang="en-US" dirty="0" smtClean="0"/>
              <a:t>购基金份额时，应当拥有对应的足额证券、现金、或其他约定对</a:t>
            </a:r>
            <a:r>
              <a:rPr lang="zh-CN" altLang="en-US" dirty="0" smtClean="0"/>
              <a:t>价。</a:t>
            </a:r>
            <a:endParaRPr lang="en-US" altLang="zh-CN" dirty="0" smtClean="0"/>
          </a:p>
          <a:p>
            <a:pPr marL="800100" lvl="1" indent="-342900">
              <a:buFont typeface="+mj-lt"/>
              <a:buAutoNum type="arabicPeriod"/>
            </a:pPr>
            <a:r>
              <a:rPr lang="zh-CN" altLang="en-US" dirty="0" smtClean="0"/>
              <a:t>赎回基金份额时，应当拥有对应的足额基金</a:t>
            </a:r>
            <a:r>
              <a:rPr lang="zh-CN" altLang="en-US" dirty="0" smtClean="0"/>
              <a:t>份额。</a:t>
            </a:r>
            <a:endParaRPr lang="en-US" altLang="zh-CN" dirty="0" smtClean="0"/>
          </a:p>
          <a:p>
            <a:pPr marL="800100" lvl="1" indent="-342900">
              <a:buFont typeface="+mj-lt"/>
              <a:buAutoNum type="arabicPeriod"/>
            </a:pPr>
            <a:r>
              <a:rPr lang="zh-CN" altLang="en-US" dirty="0" smtClean="0"/>
              <a:t>黄金</a:t>
            </a:r>
            <a:r>
              <a:rPr lang="en-US" altLang="zh-CN" dirty="0" smtClean="0"/>
              <a:t>ETF</a:t>
            </a:r>
            <a:r>
              <a:rPr lang="zh-CN" altLang="en-US" dirty="0" smtClean="0"/>
              <a:t>的申购和赎回可采用现金申赎或黄金现货合约申赎两种模式。</a:t>
            </a:r>
            <a:endParaRPr lang="en-US" altLang="zh-CN" dirty="0" smtClean="0"/>
          </a:p>
        </p:txBody>
      </p:sp>
      <p:sp>
        <p:nvSpPr>
          <p:cNvPr id="2" name="文本框 1"/>
          <p:cNvSpPr txBox="1"/>
          <p:nvPr/>
        </p:nvSpPr>
        <p:spPr>
          <a:xfrm>
            <a:off x="1156138" y="1187669"/>
            <a:ext cx="9795641" cy="2862322"/>
          </a:xfrm>
          <a:prstGeom prst="rect">
            <a:avLst/>
          </a:prstGeom>
          <a:noFill/>
        </p:spPr>
        <p:txBody>
          <a:bodyPr wrap="square" rtlCol="0">
            <a:spAutoFit/>
          </a:bodyPr>
          <a:lstStyle/>
          <a:p>
            <a:pPr marL="285750" indent="-285750">
              <a:buFont typeface="Arial" panose="020B0604020202020204" pitchFamily="34" charset="0"/>
              <a:buChar char="•"/>
            </a:pPr>
            <a:r>
              <a:rPr lang="zh-CN" altLang="en-US" dirty="0" smtClean="0"/>
              <a:t>认购</a:t>
            </a:r>
            <a:endParaRPr lang="en-US" altLang="zh-CN" dirty="0" smtClean="0"/>
          </a:p>
          <a:p>
            <a:pPr marL="800100" lvl="1" indent="-342900">
              <a:buFont typeface="+mj-lt"/>
              <a:buAutoNum type="arabicPeriod"/>
            </a:pPr>
            <a:r>
              <a:rPr lang="zh-CN" altLang="zh-CN" dirty="0" smtClean="0"/>
              <a:t>投资者</a:t>
            </a:r>
            <a:r>
              <a:rPr lang="zh-CN" altLang="en-US" dirty="0" smtClean="0"/>
              <a:t>应</a:t>
            </a:r>
            <a:r>
              <a:rPr lang="zh-CN" altLang="zh-CN" dirty="0" smtClean="0"/>
              <a:t>按</a:t>
            </a:r>
            <a:r>
              <a:rPr lang="zh-CN" altLang="zh-CN" dirty="0"/>
              <a:t>基金合同、基金招募说明书、基金发售公告书的规定</a:t>
            </a:r>
            <a:r>
              <a:rPr lang="zh-CN" altLang="zh-CN" dirty="0" smtClean="0"/>
              <a:t>进行</a:t>
            </a:r>
            <a:r>
              <a:rPr lang="zh-CN" altLang="en-US" dirty="0" smtClean="0"/>
              <a:t>现金或者组合证券</a:t>
            </a:r>
            <a:r>
              <a:rPr lang="zh-CN" altLang="zh-CN" dirty="0" smtClean="0"/>
              <a:t>认购</a:t>
            </a:r>
            <a:r>
              <a:rPr lang="zh-CN" altLang="en-US" dirty="0" smtClean="0"/>
              <a:t>基金份额。</a:t>
            </a:r>
            <a:endParaRPr lang="en-US" altLang="zh-CN" dirty="0" smtClean="0"/>
          </a:p>
          <a:p>
            <a:pPr marL="800100" lvl="1" indent="-342900">
              <a:buFont typeface="+mj-lt"/>
              <a:buAutoNum type="arabicPeriod"/>
            </a:pPr>
            <a:r>
              <a:rPr lang="zh-CN" altLang="en-US" dirty="0" smtClean="0"/>
              <a:t>黄金</a:t>
            </a:r>
            <a:r>
              <a:rPr lang="en-US" altLang="zh-CN" dirty="0" smtClean="0"/>
              <a:t>ETF</a:t>
            </a:r>
            <a:r>
              <a:rPr lang="zh-CN" altLang="en-US" dirty="0" smtClean="0"/>
              <a:t>包括场内现金认购，场外现金认购和场外黄金合约认购：</a:t>
            </a:r>
            <a:endParaRPr lang="en-US" altLang="zh-CN" dirty="0" smtClean="0"/>
          </a:p>
          <a:p>
            <a:pPr marL="1257300" lvl="2" indent="-342900">
              <a:buFont typeface="+mj-lt"/>
              <a:buAutoNum type="alphaLcPeriod"/>
            </a:pPr>
            <a:r>
              <a:rPr lang="zh-CN" altLang="zh-CN" dirty="0"/>
              <a:t>场内现金认购可采用单日发行或多日</a:t>
            </a:r>
            <a:r>
              <a:rPr lang="zh-CN" altLang="zh-CN" dirty="0" smtClean="0"/>
              <a:t>发行</a:t>
            </a:r>
            <a:r>
              <a:rPr lang="zh-CN" altLang="en-US" dirty="0" smtClean="0"/>
              <a:t>，</a:t>
            </a:r>
            <a:r>
              <a:rPr lang="zh-CN" altLang="zh-CN" dirty="0"/>
              <a:t>单一账户每笔认购份额须为</a:t>
            </a:r>
            <a:r>
              <a:rPr lang="en-US" altLang="zh-CN" dirty="0"/>
              <a:t>1000</a:t>
            </a:r>
            <a:r>
              <a:rPr lang="zh-CN" altLang="zh-CN" dirty="0"/>
              <a:t>份或其整数倍，最高不得超过</a:t>
            </a:r>
            <a:r>
              <a:rPr lang="en-US" altLang="zh-CN" dirty="0"/>
              <a:t>99,999,000</a:t>
            </a:r>
            <a:r>
              <a:rPr lang="zh-CN" altLang="zh-CN" dirty="0" smtClean="0"/>
              <a:t>份</a:t>
            </a:r>
            <a:r>
              <a:rPr lang="zh-CN" altLang="en-US" dirty="0" smtClean="0"/>
              <a:t>。</a:t>
            </a:r>
            <a:r>
              <a:rPr lang="zh-CN" altLang="zh-CN" dirty="0"/>
              <a:t>投资人可多次认购，累计认购份额不设</a:t>
            </a:r>
            <a:r>
              <a:rPr lang="zh-CN" altLang="zh-CN" dirty="0" smtClean="0"/>
              <a:t>上限。</a:t>
            </a:r>
            <a:endParaRPr lang="en-US" altLang="zh-CN" dirty="0" smtClean="0"/>
          </a:p>
          <a:p>
            <a:pPr marL="1257300" lvl="2" indent="-342900">
              <a:buFont typeface="+mj-lt"/>
              <a:buAutoNum type="alphaLcPeriod"/>
            </a:pPr>
            <a:r>
              <a:rPr lang="zh-CN" altLang="en-US" dirty="0" smtClean="0"/>
              <a:t>场外现金认购由代理机构冻结相应的认购资金，汇总申请，代投资人提交网上现金认购申请</a:t>
            </a:r>
            <a:endParaRPr lang="en-US" altLang="zh-CN" dirty="0" smtClean="0"/>
          </a:p>
          <a:p>
            <a:pPr marL="1257300" lvl="2" indent="-342900">
              <a:buFont typeface="+mj-lt"/>
              <a:buAutoNum type="alphaLcPeriod"/>
            </a:pPr>
            <a:r>
              <a:rPr lang="zh-CN" altLang="zh-CN" dirty="0"/>
              <a:t>场外黄金现货合约认购前须事先将其证券账户、交易单元和在金交所的黄金账户、意向参与的黄金</a:t>
            </a:r>
            <a:r>
              <a:rPr lang="en-US" altLang="zh-CN" dirty="0"/>
              <a:t>ETF</a:t>
            </a:r>
            <a:r>
              <a:rPr lang="zh-CN" altLang="zh-CN" dirty="0"/>
              <a:t>品种等信息在基金管理人处备案。</a:t>
            </a:r>
            <a:r>
              <a:rPr lang="en-US" altLang="zh-CN" dirty="0" smtClean="0"/>
              <a:t>	</a:t>
            </a:r>
            <a:endParaRPr lang="zh-CN" altLang="en-US" dirty="0"/>
          </a:p>
        </p:txBody>
      </p:sp>
    </p:spTree>
    <p:extLst>
      <p:ext uri="{BB962C8B-B14F-4D97-AF65-F5344CB8AC3E}">
        <p14:creationId xmlns:p14="http://schemas.microsoft.com/office/powerpoint/2010/main" val="896955038"/>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xmlns="" id="{F08DCDD5-0D7D-4AA0-B703-9E77F916B33F}"/>
              </a:ext>
            </a:extLst>
          </p:cNvPr>
          <p:cNvSpPr txBox="1"/>
          <p:nvPr/>
        </p:nvSpPr>
        <p:spPr>
          <a:xfrm>
            <a:off x="11619271" y="317035"/>
            <a:ext cx="620739" cy="369332"/>
          </a:xfrm>
          <a:prstGeom prst="rect">
            <a:avLst/>
          </a:prstGeom>
          <a:noFill/>
        </p:spPr>
        <p:txBody>
          <a:bodyPr wrap="square" rtlCol="0">
            <a:spAutoFit/>
          </a:bodyPr>
          <a:lstStyle/>
          <a:p>
            <a:pPr algn="ctr"/>
            <a:r>
              <a:rPr lang="en-US" altLang="zh-CN">
                <a:solidFill>
                  <a:schemeClr val="bg1"/>
                </a:solidFill>
                <a:latin typeface="微软雅黑" panose="020B0503020204020204" pitchFamily="34" charset="-122"/>
                <a:ea typeface="微软雅黑" panose="020B0503020204020204" pitchFamily="34" charset="-122"/>
              </a:rPr>
              <a:t>NO.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xmlns="" id="{45B65B84-930F-45E3-A03A-146DFABBB94A}"/>
              </a:ext>
            </a:extLst>
          </p:cNvPr>
          <p:cNvSpPr txBox="1"/>
          <p:nvPr/>
        </p:nvSpPr>
        <p:spPr>
          <a:xfrm>
            <a:off x="199013" y="275442"/>
            <a:ext cx="638733" cy="459217"/>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02</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664616" y="315448"/>
            <a:ext cx="2954655" cy="369332"/>
          </a:xfrm>
          <a:prstGeom prst="rect">
            <a:avLst/>
          </a:prstGeom>
        </p:spPr>
        <p:txBody>
          <a:bodyPr wrap="none">
            <a:spAutoFit/>
          </a:bodyPr>
          <a:lstStyle/>
          <a:p>
            <a:r>
              <a:rPr lang="zh-CN" altLang="en-US" b="1" dirty="0">
                <a:solidFill>
                  <a:srgbClr val="F2F4F5"/>
                </a:solidFill>
                <a:latin typeface="微软雅黑" panose="020B0503020204020204" pitchFamily="34" charset="-122"/>
                <a:ea typeface="微软雅黑" panose="020B0503020204020204" pitchFamily="34" charset="-122"/>
              </a:rPr>
              <a:t>上海淘利资产管理有限公司</a:t>
            </a:r>
            <a:endParaRPr lang="en-US" altLang="zh-CN" b="1" dirty="0">
              <a:solidFill>
                <a:srgbClr val="F2F4F5"/>
              </a:solidFill>
              <a:latin typeface="微软雅黑" panose="020B0503020204020204" pitchFamily="34" charset="-122"/>
              <a:ea typeface="微软雅黑" panose="020B0503020204020204" pitchFamily="34" charset="-122"/>
            </a:endParaRPr>
          </a:p>
        </p:txBody>
      </p:sp>
      <p:graphicFrame>
        <p:nvGraphicFramePr>
          <p:cNvPr id="2" name="表格 1"/>
          <p:cNvGraphicFramePr>
            <a:graphicFrameLocks noGrp="1"/>
          </p:cNvGraphicFramePr>
          <p:nvPr>
            <p:extLst>
              <p:ext uri="{D42A27DB-BD31-4B8C-83A1-F6EECF244321}">
                <p14:modId xmlns:p14="http://schemas.microsoft.com/office/powerpoint/2010/main" val="915339453"/>
              </p:ext>
            </p:extLst>
          </p:nvPr>
        </p:nvGraphicFramePr>
        <p:xfrm>
          <a:off x="1199931" y="1748335"/>
          <a:ext cx="9708056" cy="3317240"/>
        </p:xfrm>
        <a:graphic>
          <a:graphicData uri="http://schemas.openxmlformats.org/drawingml/2006/table">
            <a:tbl>
              <a:tblPr firstRow="1" bandRow="1">
                <a:tableStyleId>{2D5ABB26-0587-4C30-8999-92F81FD0307C}</a:tableStyleId>
              </a:tblPr>
              <a:tblGrid>
                <a:gridCol w="3259730"/>
                <a:gridCol w="1844794"/>
                <a:gridCol w="4603532"/>
              </a:tblGrid>
              <a:tr h="370840">
                <a:tc>
                  <a:txBody>
                    <a:bodyPr/>
                    <a:lstStyle/>
                    <a:p>
                      <a:pPr algn="ctr"/>
                      <a:r>
                        <a:rPr lang="en-US" altLang="zh-CN" dirty="0" smtClean="0"/>
                        <a:t>ETF</a:t>
                      </a:r>
                      <a:r>
                        <a:rPr lang="zh-CN" altLang="en-US" dirty="0" smtClean="0"/>
                        <a:t>种类</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份额使用规定</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r>
              <a:tr h="370840">
                <a:tc rowSpan="4">
                  <a:txBody>
                    <a:bodyPr/>
                    <a:lstStyle/>
                    <a:p>
                      <a:pPr algn="ctr"/>
                      <a:r>
                        <a:rPr lang="zh-CN" altLang="en-US" dirty="0" smtClean="0"/>
                        <a:t>沪市指数或跨市场指数的交易所交易基金的</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买入的</a:t>
                      </a:r>
                      <a:r>
                        <a:rPr lang="en-US" altLang="zh-CN" dirty="0" smtClean="0"/>
                        <a:t>ETF</a:t>
                      </a:r>
                      <a:endParaRPr lang="zh-CN" altLang="en-US"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当日可以赎回，但不得卖出</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vMerge="1">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申购的</a:t>
                      </a:r>
                      <a:r>
                        <a:rPr lang="en-US" altLang="zh-CN" dirty="0" smtClean="0"/>
                        <a:t>ETF</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当日可以卖出，但不得赎回</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vMerge="1">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赎回</a:t>
                      </a:r>
                      <a:r>
                        <a:rPr lang="zh-CN" altLang="en-US" dirty="0" smtClean="0"/>
                        <a:t>的股票</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当日可以卖出，但不得用于申购</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vMerge="1">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买入</a:t>
                      </a:r>
                      <a:r>
                        <a:rPr lang="zh-CN" altLang="en-US" dirty="0" smtClean="0"/>
                        <a:t>的股票</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当日可以申购基金份额，但不得卖出</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23613">
                <a:tc row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跨境指数的交易所交易基金的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买入的</a:t>
                      </a:r>
                      <a:r>
                        <a:rPr lang="en-US" altLang="zh-CN" dirty="0" smtClean="0"/>
                        <a:t>ETF</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当日可以赎回但不能卖出</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2147">
                <a:tc vMerge="1">
                  <a:txBody>
                    <a:bodyPr/>
                    <a:lstStyle/>
                    <a:p>
                      <a:endParaRPr lang="zh-CN" altLang="en-US"/>
                    </a:p>
                  </a:txBody>
                  <a:tcPr/>
                </a:tc>
                <a:tc>
                  <a:txBody>
                    <a:bodyPr/>
                    <a:lstStyle/>
                    <a:p>
                      <a:pPr fontAlgn="t"/>
                      <a:r>
                        <a:rPr lang="zh-CN" altLang="zh-CN" dirty="0" smtClean="0"/>
                        <a:t>申购的</a:t>
                      </a:r>
                      <a:r>
                        <a:rPr lang="en-US" altLang="zh-CN" dirty="0" smtClean="0"/>
                        <a:t>ETF</a:t>
                      </a:r>
                      <a:endParaRPr lang="zh-CN" altLang="zh-CN"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dirty="0" smtClean="0"/>
                        <a:t>清算交收完成后方可卖出和赎回</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3360">
                <a:tc row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商品期货交易所交易基金的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zh-CN" dirty="0" smtClean="0"/>
                        <a:t>买入的</a:t>
                      </a:r>
                      <a:r>
                        <a:rPr lang="en-US" altLang="zh-CN" dirty="0" smtClean="0"/>
                        <a:t>ETF</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dirty="0" smtClean="0"/>
                        <a:t>同日可以卖出或者赎回</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3360">
                <a:tc vMerge="1">
                  <a:txBody>
                    <a:bodyPr/>
                    <a:lstStyle/>
                    <a:p>
                      <a:endParaRPr lang="zh-CN" altLang="en-US"/>
                    </a:p>
                  </a:txBody>
                  <a:tcPr/>
                </a:tc>
                <a:tc>
                  <a:txBody>
                    <a:bodyPr/>
                    <a:lstStyle/>
                    <a:p>
                      <a:pPr marL="0" marR="0" indent="0" algn="l" defTabSz="914400" rtl="0" eaLnBrk="1" fontAlgn="t" latinLnBrk="0" hangingPunct="1">
                        <a:lnSpc>
                          <a:spcPct val="100000"/>
                        </a:lnSpc>
                        <a:spcBef>
                          <a:spcPts val="0"/>
                        </a:spcBef>
                        <a:spcAft>
                          <a:spcPts val="0"/>
                        </a:spcAft>
                        <a:buClrTx/>
                        <a:buSzTx/>
                        <a:buFontTx/>
                        <a:buNone/>
                        <a:tabLst/>
                        <a:defRPr/>
                      </a:pPr>
                      <a:r>
                        <a:rPr lang="zh-CN" altLang="en-US" dirty="0" smtClean="0"/>
                        <a:t>申购的</a:t>
                      </a:r>
                      <a:r>
                        <a:rPr lang="en-US" altLang="zh-CN" dirty="0" smtClean="0"/>
                        <a:t>ETF</a:t>
                      </a:r>
                      <a:endParaRPr lang="zh-CN" altLang="en-US"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交收完成后方可卖出或者赎回</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00197588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xmlns="" id="{F08DCDD5-0D7D-4AA0-B703-9E77F916B33F}"/>
              </a:ext>
            </a:extLst>
          </p:cNvPr>
          <p:cNvSpPr txBox="1"/>
          <p:nvPr/>
        </p:nvSpPr>
        <p:spPr>
          <a:xfrm>
            <a:off x="11619271" y="317035"/>
            <a:ext cx="620739" cy="369332"/>
          </a:xfrm>
          <a:prstGeom prst="rect">
            <a:avLst/>
          </a:prstGeom>
          <a:noFill/>
        </p:spPr>
        <p:txBody>
          <a:bodyPr wrap="square" rtlCol="0">
            <a:spAutoFit/>
          </a:bodyPr>
          <a:lstStyle/>
          <a:p>
            <a:pPr algn="ctr"/>
            <a:r>
              <a:rPr lang="en-US" altLang="zh-CN">
                <a:solidFill>
                  <a:schemeClr val="bg1"/>
                </a:solidFill>
                <a:latin typeface="微软雅黑" panose="020B0503020204020204" pitchFamily="34" charset="-122"/>
                <a:ea typeface="微软雅黑" panose="020B0503020204020204" pitchFamily="34" charset="-122"/>
              </a:rPr>
              <a:t>NO.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xmlns="" id="{45B65B84-930F-45E3-A03A-146DFABBB94A}"/>
              </a:ext>
            </a:extLst>
          </p:cNvPr>
          <p:cNvSpPr txBox="1"/>
          <p:nvPr/>
        </p:nvSpPr>
        <p:spPr>
          <a:xfrm>
            <a:off x="199013" y="275442"/>
            <a:ext cx="638733" cy="459217"/>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02</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664616" y="315448"/>
            <a:ext cx="2954655" cy="369332"/>
          </a:xfrm>
          <a:prstGeom prst="rect">
            <a:avLst/>
          </a:prstGeom>
        </p:spPr>
        <p:txBody>
          <a:bodyPr wrap="none">
            <a:spAutoFit/>
          </a:bodyPr>
          <a:lstStyle/>
          <a:p>
            <a:r>
              <a:rPr lang="zh-CN" altLang="en-US" b="1" dirty="0">
                <a:solidFill>
                  <a:srgbClr val="F2F4F5"/>
                </a:solidFill>
                <a:latin typeface="微软雅黑" panose="020B0503020204020204" pitchFamily="34" charset="-122"/>
                <a:ea typeface="微软雅黑" panose="020B0503020204020204" pitchFamily="34" charset="-122"/>
              </a:rPr>
              <a:t>上海淘利资产管理有限公司</a:t>
            </a:r>
            <a:endParaRPr lang="en-US" altLang="zh-CN" b="1" dirty="0">
              <a:solidFill>
                <a:srgbClr val="F2F4F5"/>
              </a:solidFill>
              <a:latin typeface="微软雅黑" panose="020B0503020204020204" pitchFamily="34" charset="-122"/>
              <a:ea typeface="微软雅黑" panose="020B0503020204020204" pitchFamily="34" charset="-122"/>
            </a:endParaRPr>
          </a:p>
        </p:txBody>
      </p:sp>
      <p:graphicFrame>
        <p:nvGraphicFramePr>
          <p:cNvPr id="2" name="表格 1"/>
          <p:cNvGraphicFramePr>
            <a:graphicFrameLocks noGrp="1"/>
          </p:cNvGraphicFramePr>
          <p:nvPr>
            <p:extLst>
              <p:ext uri="{D42A27DB-BD31-4B8C-83A1-F6EECF244321}">
                <p14:modId xmlns:p14="http://schemas.microsoft.com/office/powerpoint/2010/main" val="2495896044"/>
              </p:ext>
            </p:extLst>
          </p:nvPr>
        </p:nvGraphicFramePr>
        <p:xfrm>
          <a:off x="1359338" y="1938866"/>
          <a:ext cx="9708056" cy="4323080"/>
        </p:xfrm>
        <a:graphic>
          <a:graphicData uri="http://schemas.openxmlformats.org/drawingml/2006/table">
            <a:tbl>
              <a:tblPr firstRow="1" bandRow="1">
                <a:tableStyleId>{2D5ABB26-0587-4C30-8999-92F81FD0307C}</a:tableStyleId>
              </a:tblPr>
              <a:tblGrid>
                <a:gridCol w="3259730"/>
                <a:gridCol w="2380822"/>
                <a:gridCol w="4067504"/>
              </a:tblGrid>
              <a:tr h="370840">
                <a:tc>
                  <a:txBody>
                    <a:bodyPr/>
                    <a:lstStyle/>
                    <a:p>
                      <a:pPr algn="ctr"/>
                      <a:r>
                        <a:rPr lang="en-US" altLang="zh-CN" dirty="0" smtClean="0"/>
                        <a:t>ETF</a:t>
                      </a:r>
                      <a:r>
                        <a:rPr lang="zh-CN" altLang="en-US" dirty="0" smtClean="0"/>
                        <a:t>种类</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份额使用规定</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r>
              <a:tr h="370840">
                <a:tc rowSpan="4">
                  <a:txBody>
                    <a:bodyPr/>
                    <a:lstStyle/>
                    <a:p>
                      <a:pPr algn="ctr"/>
                      <a:r>
                        <a:rPr lang="zh-CN" altLang="en-US" sz="1800" b="0" i="0" kern="1200" dirty="0" smtClean="0">
                          <a:solidFill>
                            <a:schemeClr val="tx1"/>
                          </a:solidFill>
                          <a:effectLst/>
                          <a:latin typeface="+mn-lt"/>
                          <a:ea typeface="+mn-ea"/>
                          <a:cs typeface="+mn-cs"/>
                        </a:rPr>
                        <a:t>现券申赎的单市场债券</a:t>
                      </a:r>
                      <a:r>
                        <a:rPr lang="en-US" altLang="zh-CN" sz="1800" b="0" i="0" kern="1200" dirty="0" smtClean="0">
                          <a:solidFill>
                            <a:schemeClr val="tx1"/>
                          </a:solidFill>
                          <a:effectLst/>
                          <a:latin typeface="+mn-lt"/>
                          <a:ea typeface="+mn-ea"/>
                          <a:cs typeface="+mn-cs"/>
                        </a:rPr>
                        <a:t>ETF </a:t>
                      </a:r>
                      <a:r>
                        <a:rPr lang="zh-CN" altLang="en-US" sz="1800" b="0" i="0" kern="1200" dirty="0" smtClean="0">
                          <a:solidFill>
                            <a:schemeClr val="tx1"/>
                          </a:solidFill>
                          <a:effectLst/>
                          <a:latin typeface="+mn-lt"/>
                          <a:ea typeface="+mn-ea"/>
                          <a:cs typeface="+mn-cs"/>
                        </a:rPr>
                        <a:t>（</a:t>
                      </a:r>
                      <a:r>
                        <a:rPr lang="en-US" altLang="zh-CN" sz="1800" b="0" i="0" kern="1200" dirty="0" smtClean="0">
                          <a:solidFill>
                            <a:schemeClr val="tx1"/>
                          </a:solidFill>
                          <a:effectLst/>
                          <a:latin typeface="+mn-lt"/>
                          <a:ea typeface="+mn-ea"/>
                          <a:cs typeface="+mn-cs"/>
                        </a:rPr>
                        <a:t>511</a:t>
                      </a:r>
                      <a:r>
                        <a:rPr lang="zh-CN" altLang="en-US" sz="1800" b="0" i="0" kern="1200" dirty="0" smtClean="0">
                          <a:solidFill>
                            <a:schemeClr val="tx1"/>
                          </a:solidFill>
                          <a:effectLst/>
                          <a:latin typeface="+mn-lt"/>
                          <a:ea typeface="+mn-ea"/>
                          <a:cs typeface="+mn-cs"/>
                        </a:rPr>
                        <a:t>***）</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买入的</a:t>
                      </a:r>
                      <a:r>
                        <a:rPr lang="en-US" altLang="zh-CN" dirty="0" smtClean="0"/>
                        <a:t>ETF</a:t>
                      </a:r>
                      <a:endParaRPr lang="zh-CN" altLang="en-US"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当日可以赎回，卖出，可申报入库</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vMerge="1">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申购的</a:t>
                      </a:r>
                      <a:r>
                        <a:rPr lang="en-US" altLang="zh-CN" dirty="0" smtClean="0"/>
                        <a:t>ETF</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当日可以卖出，赎回</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vMerge="1">
                  <a:txBody>
                    <a:bodyPr/>
                    <a:lstStyle/>
                    <a:p>
                      <a:endParaRPr lang="zh-CN" alt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赎回的证券</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当日可以卖出</a:t>
                      </a:r>
                      <a:r>
                        <a:rPr lang="zh-CN" altLang="en-US" dirty="0" smtClean="0"/>
                        <a:t>，申购</a:t>
                      </a:r>
                      <a:r>
                        <a:rPr lang="en-US" altLang="zh-CN" dirty="0" smtClean="0"/>
                        <a:t>ETF</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vMerge="1">
                  <a:txBody>
                    <a:bodyPr/>
                    <a:lstStyle/>
                    <a:p>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买入的证券</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当日可以申购基金份额，但不得卖出</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85420">
                <a:tc rowSpan="2">
                  <a:txBody>
                    <a:bodyPr/>
                    <a:lstStyle/>
                    <a:p>
                      <a:pPr algn="ctr"/>
                      <a:r>
                        <a:rPr lang="zh-CN" altLang="en-US" dirty="0" smtClean="0"/>
                        <a:t>现金申赎的债券</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买入的</a:t>
                      </a:r>
                      <a:r>
                        <a:rPr lang="en-US" altLang="zh-CN" dirty="0" smtClean="0"/>
                        <a:t>ETF</a:t>
                      </a:r>
                      <a:endParaRPr lang="zh-CN" altLang="en-US"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当日可卖出</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85420">
                <a:tc vMerge="1">
                  <a:txBody>
                    <a:bodyPr/>
                    <a:lstStyle/>
                    <a:p>
                      <a:endParaRPr lang="zh-CN" altLang="en-US"/>
                    </a:p>
                  </a:txBody>
                  <a:tcPr/>
                </a:tc>
                <a:tc>
                  <a:txBody>
                    <a:bodyPr/>
                    <a:lstStyle/>
                    <a:p>
                      <a:r>
                        <a:rPr lang="zh-CN" altLang="en-US" dirty="0" smtClean="0"/>
                        <a:t>申购的</a:t>
                      </a:r>
                      <a:r>
                        <a:rPr lang="en-US" altLang="zh-CN" dirty="0" smtClean="0"/>
                        <a:t>ETF</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清算交收完成后方可卖出和赎回</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23613">
                <a:tc rowSpan="4">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黄金</a:t>
                      </a:r>
                      <a:r>
                        <a:rPr lang="en-US" altLang="zh-CN" dirty="0" smtClean="0"/>
                        <a:t>ETF</a:t>
                      </a:r>
                      <a:r>
                        <a:rPr lang="zh-CN" altLang="en-US" dirty="0" smtClean="0"/>
                        <a:t>（</a:t>
                      </a:r>
                      <a:r>
                        <a:rPr lang="en-US" altLang="zh-CN" dirty="0" smtClean="0"/>
                        <a:t>518</a:t>
                      </a:r>
                      <a:r>
                        <a:rPr lang="zh-CN" altLang="en-US" dirty="0" smtClean="0"/>
                        <a:t>***）</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买入的</a:t>
                      </a:r>
                      <a:r>
                        <a:rPr lang="en-US" altLang="zh-CN" dirty="0" smtClean="0"/>
                        <a:t>ETF</a:t>
                      </a:r>
                      <a:endParaRPr lang="zh-CN" altLang="en-US"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当日可以卖出或现金赎回，但不可用于黄金现货合约赎回</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23613">
                <a:tc vMerge="1">
                  <a:txBody>
                    <a:bodyPr/>
                    <a:lstStyle/>
                    <a:p>
                      <a:endParaRPr lang="zh-CN" altLang="en-US"/>
                    </a:p>
                  </a:txBody>
                  <a:tcPr/>
                </a:tc>
                <a:tc>
                  <a:txBody>
                    <a:bodyPr/>
                    <a:lstStyle/>
                    <a:p>
                      <a:r>
                        <a:rPr lang="zh-CN" altLang="en-US" dirty="0" smtClean="0"/>
                        <a:t>现金申购的</a:t>
                      </a:r>
                      <a:r>
                        <a:rPr lang="en-US" altLang="zh-CN" dirty="0" smtClean="0"/>
                        <a:t>ETF</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次一交易日可以卖出及赎回</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42147">
                <a:tc vMerge="1">
                  <a:txBody>
                    <a:bodyPr/>
                    <a:lstStyle/>
                    <a:p>
                      <a:endParaRPr lang="zh-CN" altLang="en-US"/>
                    </a:p>
                  </a:txBody>
                  <a:tcPr/>
                </a:tc>
                <a:tc>
                  <a:txBody>
                    <a:bodyPr/>
                    <a:lstStyle/>
                    <a:p>
                      <a:r>
                        <a:rPr lang="zh-CN" altLang="en-US" dirty="0" smtClean="0"/>
                        <a:t>合约申购的</a:t>
                      </a:r>
                      <a:r>
                        <a:rPr lang="en-US" altLang="zh-CN" dirty="0" smtClean="0"/>
                        <a:t>ETF</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当日可以卖出，可赎回</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3360">
                <a:tc vMerge="1">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赎回的现货合约</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zh-CN" altLang="en-US" dirty="0" smtClean="0"/>
                        <a:t>当日可卖，可用于申购</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578299263"/>
      </p:ext>
    </p:extLst>
  </p:cSld>
  <p:clrMapOvr>
    <a:masterClrMapping/>
  </p:clrMapOvr>
  <mc:AlternateContent xmlns:mc="http://schemas.openxmlformats.org/markup-compatibility/2006">
    <mc:Choice xmlns:p14="http://schemas.microsoft.com/office/powerpoint/2010/main" Requires="p14">
      <p:transition spd="slow" p14:dur="1500" advTm="0">
        <p:random/>
      </p:transition>
    </mc:Choice>
    <mc:Fallback>
      <p:transition spd="slow" advTm="0">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xmlns="" id="{9A338D31-78C3-4051-B296-E4D69536629D}"/>
              </a:ext>
            </a:extLst>
          </p:cNvPr>
          <p:cNvSpPr txBox="1"/>
          <p:nvPr/>
        </p:nvSpPr>
        <p:spPr>
          <a:xfrm>
            <a:off x="273378" y="857008"/>
            <a:ext cx="7664122" cy="830997"/>
          </a:xfrm>
          <a:prstGeom prst="rect">
            <a:avLst/>
          </a:prstGeom>
          <a:noFill/>
        </p:spPr>
        <p:txBody>
          <a:bodyPr wrap="square" rtlCol="0">
            <a:spAutoFit/>
          </a:bodyPr>
          <a:lstStyle/>
          <a:p>
            <a:r>
              <a:rPr lang="zh-CN" altLang="en-US" sz="4800" b="1" dirty="0">
                <a:solidFill>
                  <a:srgbClr val="603516"/>
                </a:solidFill>
                <a:latin typeface="微软雅黑" panose="020B0503020204020204" pitchFamily="34" charset="-122"/>
                <a:ea typeface="微软雅黑" panose="020B0503020204020204" pitchFamily="34" charset="-122"/>
              </a:rPr>
              <a:t>上海淘利资产管理有限公司</a:t>
            </a:r>
            <a:endParaRPr lang="en-US" altLang="zh-CN" sz="4800" b="1" dirty="0">
              <a:solidFill>
                <a:srgbClr val="603516"/>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xmlns="" id="{844A99BF-A1A3-4EE5-AA14-BC30737C6C7D}"/>
              </a:ext>
            </a:extLst>
          </p:cNvPr>
          <p:cNvSpPr txBox="1"/>
          <p:nvPr/>
        </p:nvSpPr>
        <p:spPr>
          <a:xfrm>
            <a:off x="273378" y="1688005"/>
            <a:ext cx="6400799" cy="830997"/>
          </a:xfrm>
          <a:prstGeom prst="rect">
            <a:avLst/>
          </a:prstGeom>
          <a:noFill/>
        </p:spPr>
        <p:txBody>
          <a:bodyPr wrap="square" rtlCol="0">
            <a:spAutoFit/>
          </a:bodyPr>
          <a:lstStyle/>
          <a:p>
            <a:r>
              <a:rPr lang="zh-CN" altLang="en-US" sz="4800" b="1" dirty="0" smtClean="0">
                <a:solidFill>
                  <a:srgbClr val="603516"/>
                </a:solidFill>
                <a:latin typeface="微软雅黑" panose="020B0503020204020204" pitchFamily="34" charset="-122"/>
                <a:ea typeface="微软雅黑" panose="020B0503020204020204" pitchFamily="34" charset="-122"/>
              </a:rPr>
              <a:t>分享结束，</a:t>
            </a:r>
            <a:r>
              <a:rPr lang="zh-CN" altLang="en-US" sz="4800" b="1" dirty="0">
                <a:solidFill>
                  <a:srgbClr val="603516"/>
                </a:solidFill>
                <a:latin typeface="微软雅黑" panose="020B0503020204020204" pitchFamily="34" charset="-122"/>
                <a:ea typeface="微软雅黑" panose="020B0503020204020204" pitchFamily="34" charset="-122"/>
              </a:rPr>
              <a:t>谢谢观看</a:t>
            </a:r>
          </a:p>
        </p:txBody>
      </p:sp>
      <p:sp>
        <p:nvSpPr>
          <p:cNvPr id="11" name="文本框 10">
            <a:extLst>
              <a:ext uri="{FF2B5EF4-FFF2-40B4-BE49-F238E27FC236}">
                <a16:creationId xmlns:a16="http://schemas.microsoft.com/office/drawing/2014/main" xmlns="" id="{BA85BBE0-14C7-4E00-8BAB-246123595991}"/>
              </a:ext>
            </a:extLst>
          </p:cNvPr>
          <p:cNvSpPr txBox="1"/>
          <p:nvPr/>
        </p:nvSpPr>
        <p:spPr>
          <a:xfrm>
            <a:off x="286078" y="2512654"/>
            <a:ext cx="4685121" cy="369332"/>
          </a:xfrm>
          <a:prstGeom prst="rect">
            <a:avLst/>
          </a:prstGeom>
          <a:noFill/>
        </p:spPr>
        <p:txBody>
          <a:bodyPr wrap="square" rtlCol="0">
            <a:spAutoFit/>
          </a:bodyPr>
          <a:lstStyle/>
          <a:p>
            <a:r>
              <a:rPr lang="en-US" altLang="zh-CN" dirty="0" smtClean="0">
                <a:solidFill>
                  <a:srgbClr val="603516"/>
                </a:solidFill>
                <a:latin typeface="微软雅黑" panose="020B0503020204020204" pitchFamily="34" charset="-122"/>
                <a:ea typeface="微软雅黑" panose="020B0503020204020204" pitchFamily="34" charset="-122"/>
              </a:rPr>
              <a:t>TAOLI ASSET</a:t>
            </a:r>
          </a:p>
        </p:txBody>
      </p:sp>
      <p:sp>
        <p:nvSpPr>
          <p:cNvPr id="12" name="文本框 11">
            <a:extLst>
              <a:ext uri="{FF2B5EF4-FFF2-40B4-BE49-F238E27FC236}">
                <a16:creationId xmlns:a16="http://schemas.microsoft.com/office/drawing/2014/main" xmlns="" id="{7213CB15-17FB-42E7-BE66-26CB1F95AA64}"/>
              </a:ext>
            </a:extLst>
          </p:cNvPr>
          <p:cNvSpPr txBox="1"/>
          <p:nvPr/>
        </p:nvSpPr>
        <p:spPr>
          <a:xfrm>
            <a:off x="389851" y="3059668"/>
            <a:ext cx="1174998" cy="369332"/>
          </a:xfrm>
          <a:prstGeom prst="rect">
            <a:avLst/>
          </a:prstGeom>
          <a:solidFill>
            <a:srgbClr val="603516"/>
          </a:solidFill>
        </p:spPr>
        <p:txBody>
          <a:bodyPr wrap="square" rtlCol="0">
            <a:spAutoFit/>
          </a:bodyPr>
          <a:lstStyle/>
          <a:p>
            <a:pPr algn="ctr"/>
            <a:r>
              <a:rPr lang="zh-CN" altLang="en-US" dirty="0">
                <a:solidFill>
                  <a:schemeClr val="bg1"/>
                </a:solidFill>
                <a:latin typeface="微软雅黑" panose="020B0503020204020204" pitchFamily="34" charset="-122"/>
                <a:ea typeface="微软雅黑" panose="020B0503020204020204" pitchFamily="34" charset="-122"/>
              </a:rPr>
              <a:t>演讲</a:t>
            </a:r>
            <a:r>
              <a:rPr lang="zh-CN" altLang="en-US" dirty="0" smtClean="0">
                <a:solidFill>
                  <a:schemeClr val="bg1"/>
                </a:solidFill>
                <a:latin typeface="微软雅黑" panose="020B0503020204020204" pitchFamily="34" charset="-122"/>
                <a:ea typeface="微软雅黑" panose="020B0503020204020204" pitchFamily="34" charset="-122"/>
              </a:rPr>
              <a:t>日期</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xmlns="" id="{E0EAD76B-B5C1-439E-9272-E316AC14D07A}"/>
              </a:ext>
            </a:extLst>
          </p:cNvPr>
          <p:cNvSpPr txBox="1"/>
          <p:nvPr/>
        </p:nvSpPr>
        <p:spPr>
          <a:xfrm>
            <a:off x="1639410" y="3059668"/>
            <a:ext cx="1158240" cy="369332"/>
          </a:xfrm>
          <a:prstGeom prst="rect">
            <a:avLst/>
          </a:prstGeom>
          <a:solidFill>
            <a:srgbClr val="603516"/>
          </a:solidFill>
        </p:spPr>
        <p:txBody>
          <a:bodyPr wrap="square" rtlCol="0">
            <a:spAutoFit/>
          </a:bodyPr>
          <a:lstStyle/>
          <a:p>
            <a:pPr algn="ctr"/>
            <a:r>
              <a:rPr lang="en-US" altLang="zh-CN" dirty="0" smtClean="0">
                <a:solidFill>
                  <a:schemeClr val="bg1"/>
                </a:solidFill>
                <a:latin typeface="微软雅黑" panose="020B0503020204020204" pitchFamily="34" charset="-122"/>
                <a:ea typeface="微软雅黑" panose="020B0503020204020204" pitchFamily="34" charset="-122"/>
              </a:rPr>
              <a:t>2020/07</a:t>
            </a:r>
            <a:endParaRPr lang="zh-CN" altLang="en-US" dirty="0">
              <a:solidFill>
                <a:schemeClr val="bg1"/>
              </a:solidFill>
              <a:latin typeface="微软雅黑" panose="020B0503020204020204" pitchFamily="34" charset="-122"/>
              <a:ea typeface="微软雅黑" panose="020B0503020204020204" pitchFamily="34" charset="-122"/>
            </a:endParaRPr>
          </a:p>
        </p:txBody>
      </p:sp>
      <p:cxnSp>
        <p:nvCxnSpPr>
          <p:cNvPr id="16" name="直接连接符 15">
            <a:extLst>
              <a:ext uri="{FF2B5EF4-FFF2-40B4-BE49-F238E27FC236}">
                <a16:creationId xmlns:a16="http://schemas.microsoft.com/office/drawing/2014/main" xmlns="" id="{0EE8B85C-0814-4B0E-9DF5-2D934210B956}"/>
              </a:ext>
            </a:extLst>
          </p:cNvPr>
          <p:cNvCxnSpPr/>
          <p:nvPr/>
        </p:nvCxnSpPr>
        <p:spPr>
          <a:xfrm>
            <a:off x="273378" y="583629"/>
            <a:ext cx="0" cy="2205872"/>
          </a:xfrm>
          <a:prstGeom prst="line">
            <a:avLst/>
          </a:prstGeom>
          <a:ln w="38100">
            <a:solidFill>
              <a:srgbClr val="603516"/>
            </a:solidFill>
          </a:ln>
        </p:spPr>
        <p:style>
          <a:lnRef idx="1">
            <a:schemeClr val="accent1"/>
          </a:lnRef>
          <a:fillRef idx="0">
            <a:schemeClr val="accent1"/>
          </a:fillRef>
          <a:effectRef idx="0">
            <a:schemeClr val="accent1"/>
          </a:effectRef>
          <a:fontRef idx="minor">
            <a:schemeClr val="tx1"/>
          </a:fontRef>
        </p:style>
      </p:cxnSp>
      <p:pic>
        <p:nvPicPr>
          <p:cNvPr id="14" name="Picture 2" descr="E:\公司照片和资料\公司照片\公司LOGO.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283100" y="-46523"/>
            <a:ext cx="1796023" cy="700449"/>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E:\公司LOGO\淘利LOGO.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1562" y="3557981"/>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790086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xmlns="" id="{D3716121-E707-4EC0-82A1-C574B1698254}"/>
              </a:ext>
            </a:extLst>
          </p:cNvPr>
          <p:cNvSpPr txBox="1"/>
          <p:nvPr/>
        </p:nvSpPr>
        <p:spPr>
          <a:xfrm>
            <a:off x="6672492" y="2115773"/>
            <a:ext cx="5203849" cy="1200329"/>
          </a:xfrm>
          <a:prstGeom prst="rect">
            <a:avLst/>
          </a:prstGeom>
          <a:noFill/>
        </p:spPr>
        <p:txBody>
          <a:bodyPr wrap="square" rtlCol="0">
            <a:spAutoFit/>
          </a:bodyPr>
          <a:lstStyle/>
          <a:p>
            <a:pPr algn="ctr"/>
            <a:r>
              <a:rPr lang="zh-CN" altLang="en-US" sz="3600" b="1" dirty="0" smtClean="0">
                <a:solidFill>
                  <a:srgbClr val="F3F3F3"/>
                </a:solidFill>
                <a:latin typeface="微软雅黑" panose="020B0503020204020204" pitchFamily="34" charset="-122"/>
                <a:ea typeface="微软雅黑" panose="020B0503020204020204" pitchFamily="34" charset="-122"/>
              </a:rPr>
              <a:t>深圳证券交易所</a:t>
            </a:r>
            <a:r>
              <a:rPr lang="en-US" altLang="zh-CN" sz="3600" b="1" dirty="0" smtClean="0">
                <a:solidFill>
                  <a:srgbClr val="F3F3F3"/>
                </a:solidFill>
                <a:latin typeface="微软雅黑" panose="020B0503020204020204" pitchFamily="34" charset="-122"/>
                <a:ea typeface="微软雅黑" panose="020B0503020204020204" pitchFamily="34" charset="-122"/>
              </a:rPr>
              <a:t>ETF</a:t>
            </a:r>
            <a:r>
              <a:rPr lang="zh-CN" altLang="en-US" sz="3600" b="1" dirty="0" smtClean="0">
                <a:solidFill>
                  <a:srgbClr val="F3F3F3"/>
                </a:solidFill>
                <a:latin typeface="微软雅黑" panose="020B0503020204020204" pitchFamily="34" charset="-122"/>
                <a:ea typeface="微软雅黑" panose="020B0503020204020204" pitchFamily="34" charset="-122"/>
              </a:rPr>
              <a:t>交易和申购赎回规则总结</a:t>
            </a:r>
            <a:endParaRPr lang="zh-CN" altLang="en-US" sz="3600" b="1" dirty="0">
              <a:solidFill>
                <a:srgbClr val="F3F3F3"/>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xmlns="" id="{1D7DDDD9-500B-421B-999C-A4AB92531620}"/>
              </a:ext>
            </a:extLst>
          </p:cNvPr>
          <p:cNvSpPr txBox="1"/>
          <p:nvPr/>
        </p:nvSpPr>
        <p:spPr>
          <a:xfrm>
            <a:off x="8152869" y="3460225"/>
            <a:ext cx="1878086" cy="338554"/>
          </a:xfrm>
          <a:prstGeom prst="rect">
            <a:avLst/>
          </a:prstGeom>
          <a:noFill/>
        </p:spPr>
        <p:txBody>
          <a:bodyPr wrap="square" rtlCol="0">
            <a:spAutoFit/>
          </a:bodyPr>
          <a:lstStyle>
            <a:defPPr>
              <a:defRPr lang="zh-CN"/>
            </a:defPPr>
            <a:lvl1pPr marL="285750" indent="-285750">
              <a:buFont typeface="Wingdings" panose="05000000000000000000" pitchFamily="2" charset="2"/>
              <a:buChar char="ü"/>
              <a:defRPr sz="1600">
                <a:solidFill>
                  <a:schemeClr val="bg2">
                    <a:lumMod val="25000"/>
                  </a:schemeClr>
                </a:solidFill>
                <a:latin typeface="微软雅黑" panose="020B0503020204020204" pitchFamily="34" charset="-122"/>
                <a:ea typeface="微软雅黑" panose="020B0503020204020204" pitchFamily="34" charset="-122"/>
              </a:defRPr>
            </a:lvl1pPr>
          </a:lstStyle>
          <a:p>
            <a:pPr algn="ctr"/>
            <a:r>
              <a:rPr lang="zh-CN" altLang="en-US" dirty="0" smtClean="0">
                <a:solidFill>
                  <a:srgbClr val="F3F3F3"/>
                </a:solidFill>
              </a:rPr>
              <a:t>交易规则</a:t>
            </a:r>
            <a:endParaRPr lang="zh-CN" altLang="en-US" dirty="0">
              <a:solidFill>
                <a:srgbClr val="F3F3F3"/>
              </a:solidFill>
            </a:endParaRPr>
          </a:p>
        </p:txBody>
      </p:sp>
      <p:sp>
        <p:nvSpPr>
          <p:cNvPr id="13" name="文本框 12">
            <a:extLst>
              <a:ext uri="{FF2B5EF4-FFF2-40B4-BE49-F238E27FC236}">
                <a16:creationId xmlns:a16="http://schemas.microsoft.com/office/drawing/2014/main" xmlns="" id="{F59559E7-81F9-483A-8B0D-FC72802CF8E7}"/>
              </a:ext>
            </a:extLst>
          </p:cNvPr>
          <p:cNvSpPr txBox="1"/>
          <p:nvPr/>
        </p:nvSpPr>
        <p:spPr>
          <a:xfrm>
            <a:off x="5366475" y="1971650"/>
            <a:ext cx="1354238" cy="3170099"/>
          </a:xfrm>
          <a:prstGeom prst="rect">
            <a:avLst/>
          </a:prstGeom>
          <a:noFill/>
        </p:spPr>
        <p:txBody>
          <a:bodyPr wrap="square" rtlCol="0">
            <a:spAutoFit/>
          </a:bodyPr>
          <a:lstStyle/>
          <a:p>
            <a:pPr algn="ctr"/>
            <a:r>
              <a:rPr lang="en-US" altLang="zh-CN" sz="19600" dirty="0">
                <a:solidFill>
                  <a:srgbClr val="F3F3F3"/>
                </a:solidFill>
                <a:latin typeface="微软雅黑" panose="020B0503020204020204" pitchFamily="34" charset="-122"/>
                <a:ea typeface="微软雅黑" panose="020B0503020204020204" pitchFamily="34" charset="-122"/>
              </a:rPr>
              <a:t>1</a:t>
            </a:r>
            <a:endParaRPr lang="zh-CN" altLang="en-US" sz="19600" dirty="0">
              <a:solidFill>
                <a:srgbClr val="F3F3F3"/>
              </a:solidFill>
              <a:latin typeface="微软雅黑" panose="020B0503020204020204" pitchFamily="34" charset="-122"/>
              <a:ea typeface="微软雅黑" panose="020B0503020204020204" pitchFamily="34" charset="-122"/>
            </a:endParaRPr>
          </a:p>
        </p:txBody>
      </p:sp>
      <p:pic>
        <p:nvPicPr>
          <p:cNvPr id="15" name="Picture 2" descr="E:\公司照片和资料\公司照片\公司LOGO.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12654" y="-8423"/>
            <a:ext cx="3766469" cy="1468923"/>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xmlns="" id="{1D7DDDD9-500B-421B-999C-A4AB92531620}"/>
              </a:ext>
            </a:extLst>
          </p:cNvPr>
          <p:cNvSpPr txBox="1"/>
          <p:nvPr/>
        </p:nvSpPr>
        <p:spPr>
          <a:xfrm>
            <a:off x="8359484" y="4285243"/>
            <a:ext cx="1878086" cy="338554"/>
          </a:xfrm>
          <a:prstGeom prst="rect">
            <a:avLst/>
          </a:prstGeom>
          <a:noFill/>
        </p:spPr>
        <p:txBody>
          <a:bodyPr wrap="square" rtlCol="0">
            <a:spAutoFit/>
          </a:bodyPr>
          <a:lstStyle>
            <a:defPPr>
              <a:defRPr lang="zh-CN"/>
            </a:defPPr>
            <a:lvl1pPr marL="285750" indent="-285750">
              <a:buFont typeface="Wingdings" panose="05000000000000000000" pitchFamily="2" charset="2"/>
              <a:buChar char="ü"/>
              <a:defRPr sz="1600">
                <a:solidFill>
                  <a:schemeClr val="bg2">
                    <a:lumMod val="25000"/>
                  </a:schemeClr>
                </a:solidFill>
                <a:latin typeface="微软雅黑" panose="020B0503020204020204" pitchFamily="34" charset="-122"/>
                <a:ea typeface="微软雅黑" panose="020B0503020204020204" pitchFamily="34" charset="-122"/>
              </a:defRPr>
            </a:lvl1pPr>
          </a:lstStyle>
          <a:p>
            <a:pPr algn="ctr"/>
            <a:r>
              <a:rPr lang="zh-CN" altLang="en-US" dirty="0" smtClean="0">
                <a:solidFill>
                  <a:srgbClr val="F3F3F3"/>
                </a:solidFill>
              </a:rPr>
              <a:t>份额使用规定</a:t>
            </a:r>
            <a:endParaRPr lang="zh-CN" altLang="en-US" dirty="0">
              <a:solidFill>
                <a:srgbClr val="F3F3F3"/>
              </a:solidFill>
            </a:endParaRPr>
          </a:p>
        </p:txBody>
      </p:sp>
      <p:sp>
        <p:nvSpPr>
          <p:cNvPr id="9" name="文本框 8">
            <a:extLst>
              <a:ext uri="{FF2B5EF4-FFF2-40B4-BE49-F238E27FC236}">
                <a16:creationId xmlns:a16="http://schemas.microsoft.com/office/drawing/2014/main" xmlns="" id="{1D7DDDD9-500B-421B-999C-A4AB92531620}"/>
              </a:ext>
            </a:extLst>
          </p:cNvPr>
          <p:cNvSpPr txBox="1"/>
          <p:nvPr/>
        </p:nvSpPr>
        <p:spPr>
          <a:xfrm>
            <a:off x="8396737" y="3890371"/>
            <a:ext cx="2178800" cy="338554"/>
          </a:xfrm>
          <a:prstGeom prst="rect">
            <a:avLst/>
          </a:prstGeom>
          <a:noFill/>
        </p:spPr>
        <p:txBody>
          <a:bodyPr wrap="square" rtlCol="0">
            <a:spAutoFit/>
          </a:bodyPr>
          <a:lstStyle>
            <a:defPPr>
              <a:defRPr lang="zh-CN"/>
            </a:defPPr>
            <a:lvl1pPr marL="285750" indent="-285750">
              <a:buFont typeface="Wingdings" panose="05000000000000000000" pitchFamily="2" charset="2"/>
              <a:buChar char="ü"/>
              <a:defRPr sz="1600">
                <a:solidFill>
                  <a:schemeClr val="bg2">
                    <a:lumMod val="25000"/>
                  </a:schemeClr>
                </a:solidFill>
                <a:latin typeface="微软雅黑" panose="020B0503020204020204" pitchFamily="34" charset="-122"/>
                <a:ea typeface="微软雅黑" panose="020B0503020204020204" pitchFamily="34" charset="-122"/>
              </a:defRPr>
            </a:lvl1pPr>
          </a:lstStyle>
          <a:p>
            <a:pPr algn="ctr"/>
            <a:r>
              <a:rPr lang="zh-CN" altLang="en-US" dirty="0" smtClean="0">
                <a:solidFill>
                  <a:srgbClr val="F3F3F3"/>
                </a:solidFill>
              </a:rPr>
              <a:t>认购、申购和赎回</a:t>
            </a:r>
            <a:endParaRPr lang="zh-CN" altLang="en-US" dirty="0">
              <a:solidFill>
                <a:srgbClr val="F3F3F3"/>
              </a:solidFill>
            </a:endParaRPr>
          </a:p>
        </p:txBody>
      </p:sp>
      <p:sp>
        <p:nvSpPr>
          <p:cNvPr id="2" name="文本框 1"/>
          <p:cNvSpPr txBox="1"/>
          <p:nvPr/>
        </p:nvSpPr>
        <p:spPr>
          <a:xfrm>
            <a:off x="4912518" y="6291009"/>
            <a:ext cx="6893932" cy="461665"/>
          </a:xfrm>
          <a:prstGeom prst="rect">
            <a:avLst/>
          </a:prstGeom>
          <a:noFill/>
        </p:spPr>
        <p:txBody>
          <a:bodyPr wrap="square" rtlCol="0">
            <a:spAutoFit/>
          </a:bodyPr>
          <a:lstStyle/>
          <a:p>
            <a:r>
              <a:rPr lang="en-US" altLang="zh-CN" sz="1200" dirty="0" smtClean="0"/>
              <a:t>Ref:</a:t>
            </a:r>
          </a:p>
          <a:p>
            <a:r>
              <a:rPr lang="en-US" altLang="zh-CN" sz="1200" dirty="0" smtClean="0">
                <a:hlinkClick r:id="rId4"/>
              </a:rPr>
              <a:t>http</a:t>
            </a:r>
            <a:r>
              <a:rPr lang="en-US" altLang="zh-CN" sz="1200" dirty="0">
                <a:hlinkClick r:id="rId4"/>
              </a:rPr>
              <a:t>://www.szse.cn/disclosure/notice/general/t20190927_571104.html</a:t>
            </a:r>
            <a:endParaRPr lang="zh-CN" altLang="en-US" sz="1200" dirty="0"/>
          </a:p>
        </p:txBody>
      </p:sp>
    </p:spTree>
    <p:extLst>
      <p:ext uri="{BB962C8B-B14F-4D97-AF65-F5344CB8AC3E}">
        <p14:creationId xmlns:p14="http://schemas.microsoft.com/office/powerpoint/2010/main" val="348029774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框 11">
            <a:extLst>
              <a:ext uri="{FF2B5EF4-FFF2-40B4-BE49-F238E27FC236}">
                <a16:creationId xmlns:a16="http://schemas.microsoft.com/office/drawing/2014/main" xmlns="" id="{2E4765CB-3FB2-4C41-B6B3-621645094B8E}"/>
              </a:ext>
            </a:extLst>
          </p:cNvPr>
          <p:cNvSpPr txBox="1"/>
          <p:nvPr/>
        </p:nvSpPr>
        <p:spPr>
          <a:xfrm>
            <a:off x="11619271" y="317035"/>
            <a:ext cx="620739" cy="369332"/>
          </a:xfrm>
          <a:prstGeom prst="rect">
            <a:avLst/>
          </a:prstGeom>
          <a:noFill/>
        </p:spPr>
        <p:txBody>
          <a:bodyPr wrap="square" rtlCol="0">
            <a:spAutoFit/>
          </a:bodyPr>
          <a:lstStyle/>
          <a:p>
            <a:pPr algn="ctr"/>
            <a:r>
              <a:rPr lang="en-US" altLang="zh-CN">
                <a:solidFill>
                  <a:schemeClr val="bg1"/>
                </a:solidFill>
                <a:latin typeface="微软雅黑" panose="020B0503020204020204" pitchFamily="34" charset="-122"/>
                <a:ea typeface="微软雅黑" panose="020B0503020204020204" pitchFamily="34" charset="-122"/>
              </a:rPr>
              <a:t>NO.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xmlns="" id="{69322E7D-78B4-4249-BF86-ACE5EB0FA53F}"/>
              </a:ext>
            </a:extLst>
          </p:cNvPr>
          <p:cNvSpPr txBox="1"/>
          <p:nvPr/>
        </p:nvSpPr>
        <p:spPr>
          <a:xfrm>
            <a:off x="199013" y="275442"/>
            <a:ext cx="638733" cy="459217"/>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01</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xmlns="" id="{97378D2E-5E0C-4210-AF01-4A32F8BE27A7}"/>
              </a:ext>
            </a:extLst>
          </p:cNvPr>
          <p:cNvSpPr txBox="1"/>
          <p:nvPr/>
        </p:nvSpPr>
        <p:spPr>
          <a:xfrm>
            <a:off x="1020697" y="298279"/>
            <a:ext cx="3614978" cy="400110"/>
          </a:xfrm>
          <a:prstGeom prst="rect">
            <a:avLst/>
          </a:prstGeom>
          <a:noFill/>
        </p:spPr>
        <p:txBody>
          <a:bodyPr wrap="square" rtlCol="0">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交易规则</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8664616" y="315448"/>
            <a:ext cx="2954655" cy="369332"/>
          </a:xfrm>
          <a:prstGeom prst="rect">
            <a:avLst/>
          </a:prstGeom>
        </p:spPr>
        <p:txBody>
          <a:bodyPr wrap="none">
            <a:spAutoFit/>
          </a:bodyPr>
          <a:lstStyle/>
          <a:p>
            <a:r>
              <a:rPr lang="zh-CN" altLang="en-US" b="1" dirty="0">
                <a:solidFill>
                  <a:srgbClr val="F2F4F5"/>
                </a:solidFill>
                <a:latin typeface="微软雅黑" panose="020B0503020204020204" pitchFamily="34" charset="-122"/>
                <a:ea typeface="微软雅黑" panose="020B0503020204020204" pitchFamily="34" charset="-122"/>
              </a:rPr>
              <a:t>上海淘利资产管理有限公司</a:t>
            </a:r>
            <a:endParaRPr lang="en-US" altLang="zh-CN" b="1" dirty="0">
              <a:solidFill>
                <a:srgbClr val="F2F4F5"/>
              </a:solidFill>
              <a:latin typeface="微软雅黑" panose="020B0503020204020204" pitchFamily="34" charset="-122"/>
              <a:ea typeface="微软雅黑" panose="020B0503020204020204" pitchFamily="34" charset="-122"/>
            </a:endParaRPr>
          </a:p>
        </p:txBody>
      </p:sp>
      <p:graphicFrame>
        <p:nvGraphicFramePr>
          <p:cNvPr id="5" name="表格 4"/>
          <p:cNvGraphicFramePr>
            <a:graphicFrameLocks noGrp="1"/>
          </p:cNvGraphicFramePr>
          <p:nvPr>
            <p:extLst>
              <p:ext uri="{D42A27DB-BD31-4B8C-83A1-F6EECF244321}">
                <p14:modId xmlns:p14="http://schemas.microsoft.com/office/powerpoint/2010/main" val="889344395"/>
              </p:ext>
            </p:extLst>
          </p:nvPr>
        </p:nvGraphicFramePr>
        <p:xfrm>
          <a:off x="837746" y="1045487"/>
          <a:ext cx="10608020" cy="1483360"/>
        </p:xfrm>
        <a:graphic>
          <a:graphicData uri="http://schemas.openxmlformats.org/drawingml/2006/table">
            <a:tbl>
              <a:tblPr firstRow="1" bandRow="1">
                <a:tableStyleId>{2D5ABB26-0587-4C30-8999-92F81FD0307C}</a:tableStyleId>
              </a:tblPr>
              <a:tblGrid>
                <a:gridCol w="10608020"/>
              </a:tblGrid>
              <a:tr h="370840">
                <a:tc>
                  <a:txBody>
                    <a:bodyPr/>
                    <a:lstStyle/>
                    <a:p>
                      <a:r>
                        <a:rPr lang="en-US" altLang="zh-CN" dirty="0" smtClean="0"/>
                        <a:t>1. </a:t>
                      </a:r>
                      <a:r>
                        <a:rPr lang="zh-CN" altLang="en-US" dirty="0" smtClean="0"/>
                        <a:t>基金份额交易可以采用竞价交易、大宗交易等方式</a:t>
                      </a:r>
                      <a:endParaRPr lang="zh-CN" alt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t>2. </a:t>
                      </a:r>
                      <a:r>
                        <a:rPr lang="zh-CN" altLang="en-US" dirty="0" smtClean="0"/>
                        <a:t>基金份额交易的申报价格最小变动单位为</a:t>
                      </a:r>
                      <a:r>
                        <a:rPr lang="en-US" altLang="zh-CN" dirty="0" smtClean="0"/>
                        <a:t>0.001</a:t>
                      </a:r>
                      <a:r>
                        <a:rPr lang="zh-CN" altLang="en-US" dirty="0" smtClean="0"/>
                        <a:t>元。</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altLang="zh-CN" dirty="0" smtClean="0"/>
                        <a:t>3. </a:t>
                      </a:r>
                      <a:r>
                        <a:rPr lang="zh-CN" altLang="en-US" dirty="0" smtClean="0"/>
                        <a:t>基金发生权益分派的，在权益登记日次一交易日进行除权除息</a:t>
                      </a:r>
                      <a:r>
                        <a:rPr lang="zh-CN" altLang="en-US" dirty="0" smtClean="0"/>
                        <a:t>处理</a:t>
                      </a:r>
                      <a:endParaRPr lang="en-US" altLang="zh-CN"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r>
                        <a:rPr lang="en-US" altLang="zh-CN" dirty="0" smtClean="0"/>
                        <a:t>4. </a:t>
                      </a:r>
                      <a:r>
                        <a:rPr lang="zh-CN" altLang="en-US" sz="1800" b="0" i="0" kern="1200" dirty="0" smtClean="0">
                          <a:solidFill>
                            <a:schemeClr val="tx1"/>
                          </a:solidFill>
                          <a:effectLst/>
                          <a:latin typeface="+mn-lt"/>
                          <a:ea typeface="+mn-ea"/>
                          <a:cs typeface="+mn-cs"/>
                        </a:rPr>
                        <a:t>经手费：</a:t>
                      </a:r>
                      <a:r>
                        <a:rPr lang="zh-CN" altLang="en-US" dirty="0" smtClean="0"/>
                        <a:t>按成交额双边收取</a:t>
                      </a:r>
                      <a:r>
                        <a:rPr lang="en-US" altLang="zh-CN" dirty="0" smtClean="0">
                          <a:solidFill>
                            <a:srgbClr val="FF0000"/>
                          </a:solidFill>
                        </a:rPr>
                        <a:t>0.0487‰</a:t>
                      </a:r>
                      <a:r>
                        <a:rPr lang="zh-CN" altLang="en-US" dirty="0" smtClean="0"/>
                        <a:t>，债券</a:t>
                      </a:r>
                      <a:r>
                        <a:rPr lang="en-US" altLang="zh-CN" dirty="0" smtClean="0"/>
                        <a:t>ETF,</a:t>
                      </a:r>
                      <a:r>
                        <a:rPr lang="zh-CN" altLang="en-US" dirty="0" smtClean="0"/>
                        <a:t>货币</a:t>
                      </a:r>
                      <a:r>
                        <a:rPr lang="en-US" altLang="zh-CN" dirty="0" smtClean="0"/>
                        <a:t>ETF</a:t>
                      </a:r>
                      <a:r>
                        <a:rPr lang="zh-CN" altLang="en-US" dirty="0" smtClean="0"/>
                        <a:t>暂免</a:t>
                      </a:r>
                      <a:endParaRPr lang="en-US" altLang="zh-CN" dirty="0" smtClean="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graphicFrame>
        <p:nvGraphicFramePr>
          <p:cNvPr id="6" name="表格 5"/>
          <p:cNvGraphicFramePr>
            <a:graphicFrameLocks noGrp="1"/>
          </p:cNvGraphicFramePr>
          <p:nvPr>
            <p:extLst>
              <p:ext uri="{D42A27DB-BD31-4B8C-83A1-F6EECF244321}">
                <p14:modId xmlns:p14="http://schemas.microsoft.com/office/powerpoint/2010/main" val="3659140373"/>
              </p:ext>
            </p:extLst>
          </p:nvPr>
        </p:nvGraphicFramePr>
        <p:xfrm>
          <a:off x="837746" y="2779694"/>
          <a:ext cx="10603746" cy="3576320"/>
        </p:xfrm>
        <a:graphic>
          <a:graphicData uri="http://schemas.openxmlformats.org/drawingml/2006/table">
            <a:tbl>
              <a:tblPr firstRow="1" bandRow="1">
                <a:tableStyleId>{2D5ABB26-0587-4C30-8999-92F81FD0307C}</a:tableStyleId>
              </a:tblPr>
              <a:tblGrid>
                <a:gridCol w="1067911"/>
                <a:gridCol w="2159872"/>
                <a:gridCol w="2408452"/>
                <a:gridCol w="4967511"/>
              </a:tblGrid>
              <a:tr h="370840">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大宗交易</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竞价交易</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algn="ctr"/>
                      <a:r>
                        <a:rPr lang="zh-CN" altLang="en-US" dirty="0" smtClean="0"/>
                        <a:t>条件</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单笔交易数量不低于</a:t>
                      </a:r>
                      <a:r>
                        <a:rPr lang="en-US" altLang="zh-CN" dirty="0" smtClean="0"/>
                        <a:t>200</a:t>
                      </a:r>
                      <a:r>
                        <a:rPr lang="zh-CN" altLang="en-US" dirty="0" smtClean="0"/>
                        <a:t>万份，或者交易金额不低于</a:t>
                      </a:r>
                      <a:r>
                        <a:rPr lang="en-US" altLang="zh-CN" dirty="0" smtClean="0"/>
                        <a:t>200</a:t>
                      </a:r>
                      <a:r>
                        <a:rPr lang="zh-CN" altLang="en-US" dirty="0" smtClean="0"/>
                        <a:t>万元</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c>
                  <a:txBody>
                    <a:bodyPr/>
                    <a:lstStyle/>
                    <a:p>
                      <a:pPr algn="ctr"/>
                      <a:r>
                        <a:rPr lang="zh-CN" altLang="en-US" dirty="0" smtClean="0"/>
                        <a:t>单笔申报最大数量不得超过</a:t>
                      </a:r>
                      <a:r>
                        <a:rPr lang="en-US" altLang="zh-CN" dirty="0" smtClean="0"/>
                        <a:t>100</a:t>
                      </a:r>
                      <a:r>
                        <a:rPr lang="zh-CN" altLang="en-US" dirty="0" smtClean="0"/>
                        <a:t>万份</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rowSpan="2">
                  <a:txBody>
                    <a:bodyPr/>
                    <a:lstStyle/>
                    <a:p>
                      <a:pPr algn="ctr"/>
                      <a:r>
                        <a:rPr lang="zh-CN" altLang="en-US" dirty="0" smtClean="0"/>
                        <a:t>时间</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smtClean="0"/>
                        <a:t>协议大宗交易</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smtClean="0"/>
                        <a:t>申报：</a:t>
                      </a:r>
                      <a:r>
                        <a:rPr lang="en-US" altLang="zh-CN" dirty="0" smtClean="0"/>
                        <a:t>9:15</a:t>
                      </a:r>
                      <a:r>
                        <a:rPr lang="en-US" altLang="zh-CN" baseline="0" dirty="0" smtClean="0"/>
                        <a:t>–11:30</a:t>
                      </a:r>
                      <a:r>
                        <a:rPr lang="zh-CN" altLang="en-US" baseline="0" dirty="0" smtClean="0"/>
                        <a:t>、</a:t>
                      </a:r>
                      <a:endParaRPr lang="en-US" altLang="zh-CN" baseline="0" dirty="0" smtClean="0"/>
                    </a:p>
                    <a:p>
                      <a:pPr algn="ctr"/>
                      <a:r>
                        <a:rPr lang="en-US" altLang="zh-CN" baseline="0" dirty="0" smtClean="0"/>
                        <a:t>13:00–15:30</a:t>
                      </a:r>
                    </a:p>
                    <a:p>
                      <a:pPr algn="ctr"/>
                      <a:r>
                        <a:rPr lang="zh-CN" altLang="en-US" baseline="0" dirty="0" smtClean="0"/>
                        <a:t>确认：</a:t>
                      </a:r>
                      <a:r>
                        <a:rPr lang="en-US" altLang="zh-CN" baseline="0" dirty="0" smtClean="0"/>
                        <a:t>15:00–15:30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rowSpan="2">
                  <a:txBody>
                    <a:bodyPr/>
                    <a:lstStyle/>
                    <a:p>
                      <a:pPr algn="ctr"/>
                      <a:r>
                        <a:rPr lang="zh-CN" altLang="en-US" dirty="0" smtClean="0"/>
                        <a:t>开盘集合竞价：</a:t>
                      </a:r>
                      <a:r>
                        <a:rPr lang="en-US" altLang="zh-CN" dirty="0" smtClean="0"/>
                        <a:t>9:15</a:t>
                      </a:r>
                      <a:r>
                        <a:rPr lang="en-US" altLang="zh-CN" baseline="0" dirty="0" smtClean="0"/>
                        <a:t>–9:25</a:t>
                      </a:r>
                    </a:p>
                    <a:p>
                      <a:pPr algn="ctr"/>
                      <a:r>
                        <a:rPr lang="zh-CN" altLang="en-US" baseline="0" dirty="0" smtClean="0"/>
                        <a:t>连续竞价时间：</a:t>
                      </a:r>
                      <a:r>
                        <a:rPr lang="en-US" altLang="zh-CN" baseline="0" dirty="0" smtClean="0"/>
                        <a:t>9:30–11:30</a:t>
                      </a:r>
                      <a:r>
                        <a:rPr lang="zh-CN" altLang="en-US" baseline="0" dirty="0" smtClean="0"/>
                        <a:t>、</a:t>
                      </a:r>
                      <a:r>
                        <a:rPr lang="en-US" altLang="zh-CN" baseline="0" dirty="0" smtClean="0"/>
                        <a:t>13:00–14:57</a:t>
                      </a:r>
                    </a:p>
                    <a:p>
                      <a:pPr algn="ctr"/>
                      <a:r>
                        <a:rPr lang="zh-CN" altLang="en-US" baseline="0" dirty="0" smtClean="0"/>
                        <a:t>收盘集合竞价时间：</a:t>
                      </a:r>
                      <a:r>
                        <a:rPr lang="en-US" altLang="zh-CN" baseline="0" dirty="0" smtClean="0"/>
                        <a:t>14:57–15:00</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vMerge="1">
                  <a:txBody>
                    <a:bodyPr/>
                    <a:lstStyle/>
                    <a:p>
                      <a:pPr algn="ct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smtClean="0"/>
                        <a:t>盘后定价大宗交易</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smtClean="0"/>
                        <a:t>申报</a:t>
                      </a:r>
                      <a:r>
                        <a:rPr lang="en-US" altLang="zh-CN" dirty="0" smtClean="0"/>
                        <a:t>:15:05–15:30</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vMerge="1">
                  <a:txBody>
                    <a:bodyPr/>
                    <a:lstStyle/>
                    <a:p>
                      <a:pPr algn="ct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algn="ctr"/>
                      <a:r>
                        <a:rPr lang="zh-CN" altLang="en-US" dirty="0" smtClean="0"/>
                        <a:t>申报价格范围</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前收盘价的上下</a:t>
                      </a:r>
                      <a:r>
                        <a:rPr lang="en-US" altLang="zh-CN" dirty="0" smtClean="0"/>
                        <a:t>10%</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前收盘价的上下</a:t>
                      </a:r>
                      <a:r>
                        <a:rPr lang="en-US" altLang="zh-CN" dirty="0" smtClean="0"/>
                        <a:t>10%</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70840">
                <a:tc>
                  <a:txBody>
                    <a:bodyPr/>
                    <a:lstStyle/>
                    <a:p>
                      <a:pPr algn="ctr"/>
                      <a:r>
                        <a:rPr lang="zh-CN" altLang="en-US" dirty="0" smtClean="0"/>
                        <a:t>补充</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无</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买入时，申报数量应当为</a:t>
                      </a:r>
                      <a:r>
                        <a:rPr lang="en-US" altLang="zh-CN" dirty="0" smtClean="0"/>
                        <a:t>100</a:t>
                      </a:r>
                      <a:r>
                        <a:rPr lang="zh-CN" altLang="en-US" dirty="0" smtClean="0"/>
                        <a:t>或者其整数倍</a:t>
                      </a:r>
                      <a:endParaRPr lang="en-US" altLang="zh-CN" dirty="0" smtClean="0"/>
                    </a:p>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卖出时，余额不足</a:t>
                      </a:r>
                      <a:r>
                        <a:rPr lang="en-US" altLang="zh-CN" dirty="0" smtClean="0"/>
                        <a:t>100</a:t>
                      </a:r>
                      <a:r>
                        <a:rPr lang="zh-CN" altLang="en-US" dirty="0" smtClean="0"/>
                        <a:t>份，应当一次性申报卖出</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096387189"/>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xmlns="" id="{F08DCDD5-0D7D-4AA0-B703-9E77F916B33F}"/>
              </a:ext>
            </a:extLst>
          </p:cNvPr>
          <p:cNvSpPr txBox="1"/>
          <p:nvPr/>
        </p:nvSpPr>
        <p:spPr>
          <a:xfrm>
            <a:off x="11619271" y="317035"/>
            <a:ext cx="620739" cy="369332"/>
          </a:xfrm>
          <a:prstGeom prst="rect">
            <a:avLst/>
          </a:prstGeom>
          <a:noFill/>
        </p:spPr>
        <p:txBody>
          <a:bodyPr wrap="square" rtlCol="0">
            <a:spAutoFit/>
          </a:bodyPr>
          <a:lstStyle/>
          <a:p>
            <a:pPr algn="ctr"/>
            <a:r>
              <a:rPr lang="en-US" altLang="zh-CN">
                <a:solidFill>
                  <a:schemeClr val="bg1"/>
                </a:solidFill>
                <a:latin typeface="微软雅黑" panose="020B0503020204020204" pitchFamily="34" charset="-122"/>
                <a:ea typeface="微软雅黑" panose="020B0503020204020204" pitchFamily="34" charset="-122"/>
              </a:rPr>
              <a:t>NO.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xmlns="" id="{45B65B84-930F-45E3-A03A-146DFABBB94A}"/>
              </a:ext>
            </a:extLst>
          </p:cNvPr>
          <p:cNvSpPr txBox="1"/>
          <p:nvPr/>
        </p:nvSpPr>
        <p:spPr>
          <a:xfrm>
            <a:off x="199013" y="275442"/>
            <a:ext cx="638733" cy="459217"/>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01</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xmlns="" id="{EB409BE9-1CE9-49CD-9FFF-2F6AF015C1C4}"/>
              </a:ext>
            </a:extLst>
          </p:cNvPr>
          <p:cNvSpPr txBox="1"/>
          <p:nvPr/>
        </p:nvSpPr>
        <p:spPr>
          <a:xfrm>
            <a:off x="963697" y="307111"/>
            <a:ext cx="3614978" cy="400110"/>
          </a:xfrm>
          <a:prstGeom prst="rect">
            <a:avLst/>
          </a:prstGeom>
          <a:noFill/>
        </p:spPr>
        <p:txBody>
          <a:bodyPr wrap="square" rtlCol="0">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认购、申购和赎回</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664616" y="315448"/>
            <a:ext cx="2954655" cy="369332"/>
          </a:xfrm>
          <a:prstGeom prst="rect">
            <a:avLst/>
          </a:prstGeom>
        </p:spPr>
        <p:txBody>
          <a:bodyPr wrap="none">
            <a:spAutoFit/>
          </a:bodyPr>
          <a:lstStyle/>
          <a:p>
            <a:r>
              <a:rPr lang="zh-CN" altLang="en-US" b="1" dirty="0">
                <a:solidFill>
                  <a:srgbClr val="F2F4F5"/>
                </a:solidFill>
                <a:latin typeface="微软雅黑" panose="020B0503020204020204" pitchFamily="34" charset="-122"/>
                <a:ea typeface="微软雅黑" panose="020B0503020204020204" pitchFamily="34" charset="-122"/>
              </a:rPr>
              <a:t>上海淘利资产管理有限公司</a:t>
            </a:r>
            <a:endParaRPr lang="en-US" altLang="zh-CN" b="1" dirty="0">
              <a:solidFill>
                <a:srgbClr val="F2F4F5"/>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1166648" y="1702675"/>
            <a:ext cx="9701049" cy="3693319"/>
          </a:xfrm>
          <a:prstGeom prst="rect">
            <a:avLst/>
          </a:prstGeom>
          <a:noFill/>
        </p:spPr>
        <p:txBody>
          <a:bodyPr wrap="square" rtlCol="0">
            <a:spAutoFit/>
          </a:bodyPr>
          <a:lstStyle/>
          <a:p>
            <a:pPr marL="285750" indent="-285750">
              <a:buFont typeface="Arial" panose="020B0604020202020204" pitchFamily="34" charset="0"/>
              <a:buChar char="•"/>
            </a:pPr>
            <a:r>
              <a:rPr lang="zh-CN" altLang="en-US" dirty="0" smtClean="0"/>
              <a:t>认购：</a:t>
            </a:r>
            <a:endParaRPr lang="en-US" altLang="zh-CN" dirty="0" smtClean="0"/>
          </a:p>
          <a:p>
            <a:pPr marL="800100" lvl="1" indent="-342900">
              <a:buFont typeface="+mj-lt"/>
              <a:buAutoNum type="arabicPeriod"/>
            </a:pPr>
            <a:r>
              <a:rPr lang="zh-CN" altLang="en-US" dirty="0"/>
              <a:t>基金份额认购以</a:t>
            </a:r>
            <a:r>
              <a:rPr lang="en-US" altLang="zh-CN" dirty="0"/>
              <a:t>1000</a:t>
            </a:r>
            <a:r>
              <a:rPr lang="zh-CN" altLang="en-US" dirty="0"/>
              <a:t>份或者其整数倍进行申报</a:t>
            </a:r>
            <a:endParaRPr lang="en-US" altLang="zh-CN" dirty="0"/>
          </a:p>
          <a:p>
            <a:pPr marL="800100" lvl="1" indent="-342900">
              <a:buFont typeface="+mj-lt"/>
              <a:buAutoNum type="arabicPeriod"/>
            </a:pPr>
            <a:r>
              <a:rPr lang="zh-CN" altLang="en-US" dirty="0"/>
              <a:t>在基金份额募集期间可以重复认购，认购申报提交后，不得撤销</a:t>
            </a:r>
            <a:endParaRPr lang="en-US" altLang="zh-CN" dirty="0"/>
          </a:p>
          <a:p>
            <a:pPr marL="800100" lvl="1" indent="-342900">
              <a:buFont typeface="+mj-lt"/>
              <a:buAutoNum type="arabicPeriod"/>
            </a:pPr>
            <a:r>
              <a:rPr lang="zh-CN" altLang="en-US" dirty="0"/>
              <a:t>认购基金份额应当使用</a:t>
            </a:r>
            <a:r>
              <a:rPr lang="zh-CN" altLang="en-US" dirty="0" smtClean="0"/>
              <a:t>现金</a:t>
            </a:r>
            <a:endParaRPr lang="en-US" altLang="zh-CN" dirty="0" smtClean="0"/>
          </a:p>
          <a:p>
            <a:pPr marL="800100" lvl="1" indent="-342900">
              <a:buFont typeface="+mj-lt"/>
              <a:buAutoNum type="arabicPeriod"/>
            </a:pPr>
            <a:endParaRPr lang="en-US" altLang="zh-CN" dirty="0"/>
          </a:p>
          <a:p>
            <a:pPr lvl="1"/>
            <a:endParaRPr lang="en-US" altLang="zh-CN" dirty="0" smtClean="0"/>
          </a:p>
          <a:p>
            <a:pPr lvl="1"/>
            <a:endParaRPr lang="en-US" altLang="zh-CN" dirty="0"/>
          </a:p>
          <a:p>
            <a:pPr lvl="1"/>
            <a:endParaRPr lang="en-US" altLang="zh-CN" dirty="0" smtClean="0"/>
          </a:p>
          <a:p>
            <a:pPr marL="285750" indent="-285750">
              <a:buFont typeface="Arial" panose="020B0604020202020204" pitchFamily="34" charset="0"/>
              <a:buChar char="•"/>
            </a:pPr>
            <a:r>
              <a:rPr lang="zh-CN" altLang="en-US" dirty="0"/>
              <a:t>申</a:t>
            </a:r>
            <a:r>
              <a:rPr lang="zh-CN" altLang="en-US" dirty="0" smtClean="0"/>
              <a:t>购和赎回</a:t>
            </a:r>
            <a:endParaRPr lang="en-US" altLang="zh-CN" dirty="0" smtClean="0"/>
          </a:p>
          <a:p>
            <a:pPr marL="800100" lvl="1" indent="-342900">
              <a:buFont typeface="+mj-lt"/>
              <a:buAutoNum type="arabicPeriod"/>
            </a:pPr>
            <a:r>
              <a:rPr lang="zh-CN" altLang="en-US" dirty="0" smtClean="0"/>
              <a:t>申赎应按基金合同和基金招募说明书规定的最小申赎单位或者其整数倍进行申报</a:t>
            </a:r>
            <a:endParaRPr lang="en-US" altLang="zh-CN" dirty="0" smtClean="0"/>
          </a:p>
          <a:p>
            <a:pPr marL="800100" lvl="1" indent="-342900">
              <a:buFont typeface="+mj-lt"/>
              <a:buAutoNum type="arabicPeriod"/>
            </a:pPr>
            <a:r>
              <a:rPr lang="zh-CN" altLang="en-US" dirty="0"/>
              <a:t>申</a:t>
            </a:r>
            <a:r>
              <a:rPr lang="zh-CN" altLang="en-US" dirty="0" smtClean="0"/>
              <a:t>赎的申报指令应当包括证券账号、证券代码、买卖方向、数量等内容，申报指令一经确认不得更改或者撤销</a:t>
            </a:r>
            <a:endParaRPr lang="en-US" altLang="zh-CN" dirty="0" smtClean="0"/>
          </a:p>
          <a:p>
            <a:pPr marL="742950" lvl="1" indent="-285750">
              <a:buFont typeface="Arial" panose="020B0604020202020204" pitchFamily="34" charset="0"/>
              <a:buChar char="•"/>
            </a:pPr>
            <a:endParaRPr lang="en-US" altLang="zh-CN" dirty="0" smtClean="0"/>
          </a:p>
        </p:txBody>
      </p:sp>
    </p:spTree>
    <p:extLst>
      <p:ext uri="{BB962C8B-B14F-4D97-AF65-F5344CB8AC3E}">
        <p14:creationId xmlns:p14="http://schemas.microsoft.com/office/powerpoint/2010/main" val="375937922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xmlns="" id="{F08DCDD5-0D7D-4AA0-B703-9E77F916B33F}"/>
              </a:ext>
            </a:extLst>
          </p:cNvPr>
          <p:cNvSpPr txBox="1"/>
          <p:nvPr/>
        </p:nvSpPr>
        <p:spPr>
          <a:xfrm>
            <a:off x="11619271" y="317035"/>
            <a:ext cx="620739" cy="369332"/>
          </a:xfrm>
          <a:prstGeom prst="rect">
            <a:avLst/>
          </a:prstGeom>
          <a:noFill/>
        </p:spPr>
        <p:txBody>
          <a:bodyPr wrap="square" rtlCol="0">
            <a:spAutoFit/>
          </a:bodyPr>
          <a:lstStyle/>
          <a:p>
            <a:pPr algn="ctr"/>
            <a:r>
              <a:rPr lang="en-US" altLang="zh-CN">
                <a:solidFill>
                  <a:schemeClr val="bg1"/>
                </a:solidFill>
                <a:latin typeface="微软雅黑" panose="020B0503020204020204" pitchFamily="34" charset="-122"/>
                <a:ea typeface="微软雅黑" panose="020B0503020204020204" pitchFamily="34" charset="-122"/>
              </a:rPr>
              <a:t>NO.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xmlns="" id="{45B65B84-930F-45E3-A03A-146DFABBB94A}"/>
              </a:ext>
            </a:extLst>
          </p:cNvPr>
          <p:cNvSpPr txBox="1"/>
          <p:nvPr/>
        </p:nvSpPr>
        <p:spPr>
          <a:xfrm>
            <a:off x="199013" y="275442"/>
            <a:ext cx="638733" cy="459217"/>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01</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xmlns="" id="{EB409BE9-1CE9-49CD-9FFF-2F6AF015C1C4}"/>
              </a:ext>
            </a:extLst>
          </p:cNvPr>
          <p:cNvSpPr txBox="1"/>
          <p:nvPr/>
        </p:nvSpPr>
        <p:spPr>
          <a:xfrm>
            <a:off x="1020697" y="298279"/>
            <a:ext cx="3614978" cy="400110"/>
          </a:xfrm>
          <a:prstGeom prst="rect">
            <a:avLst/>
          </a:prstGeom>
          <a:noFill/>
        </p:spPr>
        <p:txBody>
          <a:bodyPr wrap="square" rtlCol="0">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份额使用规定</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664616" y="315448"/>
            <a:ext cx="2954655" cy="369332"/>
          </a:xfrm>
          <a:prstGeom prst="rect">
            <a:avLst/>
          </a:prstGeom>
        </p:spPr>
        <p:txBody>
          <a:bodyPr wrap="none">
            <a:spAutoFit/>
          </a:bodyPr>
          <a:lstStyle/>
          <a:p>
            <a:r>
              <a:rPr lang="zh-CN" altLang="en-US" b="1" dirty="0">
                <a:solidFill>
                  <a:srgbClr val="F2F4F5"/>
                </a:solidFill>
                <a:latin typeface="微软雅黑" panose="020B0503020204020204" pitchFamily="34" charset="-122"/>
                <a:ea typeface="微软雅黑" panose="020B0503020204020204" pitchFamily="34" charset="-122"/>
              </a:rPr>
              <a:t>上海淘利资产管理有限公司</a:t>
            </a:r>
            <a:endParaRPr lang="en-US" altLang="zh-CN" b="1" dirty="0">
              <a:solidFill>
                <a:srgbClr val="F2F4F5"/>
              </a:solidFill>
              <a:latin typeface="微软雅黑" panose="020B0503020204020204" pitchFamily="34" charset="-122"/>
              <a:ea typeface="微软雅黑" panose="020B0503020204020204"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4032372702"/>
              </p:ext>
            </p:extLst>
          </p:nvPr>
        </p:nvGraphicFramePr>
        <p:xfrm>
          <a:off x="1020697" y="1560494"/>
          <a:ext cx="10107450" cy="4119880"/>
        </p:xfrm>
        <a:graphic>
          <a:graphicData uri="http://schemas.openxmlformats.org/drawingml/2006/table">
            <a:tbl>
              <a:tblPr firstRow="1" bandRow="1">
                <a:tableStyleId>{2D5ABB26-0587-4C30-8999-92F81FD0307C}</a:tableStyleId>
              </a:tblPr>
              <a:tblGrid>
                <a:gridCol w="3107560"/>
                <a:gridCol w="2055666"/>
                <a:gridCol w="4944224"/>
              </a:tblGrid>
              <a:tr h="370840">
                <a:tc>
                  <a:txBody>
                    <a:bodyPr/>
                    <a:lstStyle/>
                    <a:p>
                      <a:pPr algn="ctr"/>
                      <a:r>
                        <a:rPr lang="en-US" altLang="zh-CN" dirty="0" smtClean="0"/>
                        <a:t>ETF</a:t>
                      </a:r>
                      <a:r>
                        <a:rPr lang="zh-CN" altLang="en-US" dirty="0" smtClean="0"/>
                        <a:t>种类</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份额使用规定</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r>
              <a:tr h="320040">
                <a:tc rowSpan="2">
                  <a:txBody>
                    <a:bodyPr/>
                    <a:lstStyle/>
                    <a:p>
                      <a:pPr algn="ctr"/>
                      <a:r>
                        <a:rPr lang="zh-CN" altLang="en-US" dirty="0" smtClean="0"/>
                        <a:t>债券</a:t>
                      </a:r>
                      <a:r>
                        <a:rPr lang="en-US" altLang="zh-CN" dirty="0" smtClean="0"/>
                        <a:t>ETF</a:t>
                      </a:r>
                      <a:r>
                        <a:rPr lang="zh-CN" altLang="en-US" dirty="0" smtClean="0"/>
                        <a:t>、黄金</a:t>
                      </a:r>
                      <a:r>
                        <a:rPr lang="en-US" altLang="zh-CN" dirty="0" smtClean="0"/>
                        <a:t>ETF</a:t>
                      </a:r>
                      <a:r>
                        <a:rPr lang="zh-CN" altLang="en-US" dirty="0" smtClean="0"/>
                        <a:t>、上市交易的货币市场基金、跨境</a:t>
                      </a:r>
                      <a:r>
                        <a:rPr lang="en-US" altLang="zh-CN" dirty="0" smtClean="0"/>
                        <a:t>ETF</a:t>
                      </a:r>
                      <a:r>
                        <a:rPr lang="zh-CN" altLang="en-US" dirty="0" smtClean="0"/>
                        <a:t>、商品期货</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竞价买入的</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当日可以卖出</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20040">
                <a:tc vMerge="1">
                  <a:txBody>
                    <a:bodyPr/>
                    <a:lstStyle/>
                    <a:p>
                      <a:endParaRPr lang="zh-CN" altLang="en-US"/>
                    </a:p>
                  </a:txBody>
                  <a:tcPr/>
                </a:tc>
                <a:tc>
                  <a:txBody>
                    <a:bodyPr/>
                    <a:lstStyle/>
                    <a:p>
                      <a:pPr algn="l"/>
                      <a:r>
                        <a:rPr lang="zh-CN" altLang="en-US" dirty="0" smtClean="0"/>
                        <a:t>大宗买入的</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当日可以以大宗商品交易方式卖出，次一交易日可以以竞价方式卖出</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0">
                <a:tc rowSpan="6">
                  <a:txBody>
                    <a:bodyPr/>
                    <a:lstStyle/>
                    <a:p>
                      <a:pPr algn="ctr"/>
                      <a:r>
                        <a:rPr lang="zh-CN" altLang="en-US" dirty="0" smtClean="0"/>
                        <a:t>单市场股票</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竞价买入的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1592">
                <a:tc vMerge="1">
                  <a:txBody>
                    <a:bodyPr/>
                    <a:lstStyle/>
                    <a:p>
                      <a:endParaRPr lang="zh-CN" alt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大宗买入的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次一交易日可以赎回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7424">
                <a:tc vMerge="1">
                  <a:txBody>
                    <a:bodyPr/>
                    <a:lstStyle/>
                    <a:p>
                      <a:endParaRPr lang="zh-CN" altLang="en-US"/>
                    </a:p>
                  </a:txBody>
                  <a:tcPr/>
                </a:tc>
                <a:tc>
                  <a:txBody>
                    <a:bodyPr/>
                    <a:lstStyle/>
                    <a:p>
                      <a:pPr algn="l"/>
                      <a:r>
                        <a:rPr lang="zh-CN" altLang="en-US" dirty="0" smtClean="0"/>
                        <a:t>申购的</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当日可以竞价卖出，次一交易日可以赎回或者大宗卖出</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43256">
                <a:tc vMerge="1">
                  <a:txBody>
                    <a:bodyPr/>
                    <a:lstStyle/>
                    <a:p>
                      <a:endParaRPr lang="zh-CN" altLang="en-US"/>
                    </a:p>
                  </a:txBody>
                  <a:tcPr/>
                </a:tc>
                <a:tc>
                  <a:txBody>
                    <a:bodyPr/>
                    <a:lstStyle/>
                    <a:p>
                      <a:pPr algn="l"/>
                      <a:r>
                        <a:rPr lang="zh-CN" altLang="en-US" dirty="0" smtClean="0"/>
                        <a:t>赎回的股票</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当日可以竞价卖出，次一交易日可以用于申购</a:t>
                      </a:r>
                      <a:r>
                        <a:rPr lang="en-US" altLang="zh-CN" dirty="0" smtClean="0"/>
                        <a:t>ETF</a:t>
                      </a:r>
                      <a:r>
                        <a:rPr lang="zh-CN" altLang="en-US" dirty="0" smtClean="0"/>
                        <a:t>份额或者大宗卖出</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0">
                <a:tc vMerge="1">
                  <a:txBody>
                    <a:bodyPr/>
                    <a:lstStyle/>
                    <a:p>
                      <a:endParaRPr lang="zh-CN" altLang="en-US"/>
                    </a:p>
                  </a:txBody>
                  <a:tcPr/>
                </a:tc>
                <a:tc>
                  <a:txBody>
                    <a:bodyPr/>
                    <a:lstStyle/>
                    <a:p>
                      <a:pPr algn="l"/>
                      <a:r>
                        <a:rPr lang="zh-CN" altLang="en-US" dirty="0" smtClean="0"/>
                        <a:t>竞价买入的股票</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当日可以用于申购</a:t>
                      </a:r>
                      <a:r>
                        <a:rPr lang="en-US" altLang="zh-CN" dirty="0" smtClean="0"/>
                        <a:t>ETF</a:t>
                      </a:r>
                      <a:r>
                        <a:rPr lang="zh-CN" altLang="en-US" dirty="0" smtClean="0"/>
                        <a:t>份额</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0">
                <a:tc vMerge="1">
                  <a:txBody>
                    <a:bodyPr/>
                    <a:lstStyle/>
                    <a:p>
                      <a:pPr algn="ct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大宗买入的股票</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次一交易日可以用于申购</a:t>
                      </a:r>
                      <a:r>
                        <a:rPr lang="en-US" altLang="zh-CN" dirty="0" smtClean="0"/>
                        <a:t>ETF</a:t>
                      </a:r>
                      <a:r>
                        <a:rPr lang="zh-CN" altLang="en-US" dirty="0" smtClean="0"/>
                        <a:t>份额</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952720186"/>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xmlns="" id="{F08DCDD5-0D7D-4AA0-B703-9E77F916B33F}"/>
              </a:ext>
            </a:extLst>
          </p:cNvPr>
          <p:cNvSpPr txBox="1"/>
          <p:nvPr/>
        </p:nvSpPr>
        <p:spPr>
          <a:xfrm>
            <a:off x="11619271" y="317035"/>
            <a:ext cx="620739" cy="369332"/>
          </a:xfrm>
          <a:prstGeom prst="rect">
            <a:avLst/>
          </a:prstGeom>
          <a:noFill/>
        </p:spPr>
        <p:txBody>
          <a:bodyPr wrap="square" rtlCol="0">
            <a:spAutoFit/>
          </a:bodyPr>
          <a:lstStyle/>
          <a:p>
            <a:pPr algn="ctr"/>
            <a:r>
              <a:rPr lang="en-US" altLang="zh-CN">
                <a:solidFill>
                  <a:schemeClr val="bg1"/>
                </a:solidFill>
                <a:latin typeface="微软雅黑" panose="020B0503020204020204" pitchFamily="34" charset="-122"/>
                <a:ea typeface="微软雅黑" panose="020B0503020204020204" pitchFamily="34" charset="-122"/>
              </a:rPr>
              <a:t>NO.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xmlns="" id="{45B65B84-930F-45E3-A03A-146DFABBB94A}"/>
              </a:ext>
            </a:extLst>
          </p:cNvPr>
          <p:cNvSpPr txBox="1"/>
          <p:nvPr/>
        </p:nvSpPr>
        <p:spPr>
          <a:xfrm>
            <a:off x="199013" y="275442"/>
            <a:ext cx="638733" cy="459217"/>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01</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xmlns="" id="{EB409BE9-1CE9-49CD-9FFF-2F6AF015C1C4}"/>
              </a:ext>
            </a:extLst>
          </p:cNvPr>
          <p:cNvSpPr txBox="1"/>
          <p:nvPr/>
        </p:nvSpPr>
        <p:spPr>
          <a:xfrm>
            <a:off x="1020697" y="298279"/>
            <a:ext cx="3614978" cy="400110"/>
          </a:xfrm>
          <a:prstGeom prst="rect">
            <a:avLst/>
          </a:prstGeom>
          <a:noFill/>
        </p:spPr>
        <p:txBody>
          <a:bodyPr wrap="square" rtlCol="0">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份额使用规定</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664616" y="315448"/>
            <a:ext cx="2954655" cy="369332"/>
          </a:xfrm>
          <a:prstGeom prst="rect">
            <a:avLst/>
          </a:prstGeom>
        </p:spPr>
        <p:txBody>
          <a:bodyPr wrap="none">
            <a:spAutoFit/>
          </a:bodyPr>
          <a:lstStyle/>
          <a:p>
            <a:r>
              <a:rPr lang="zh-CN" altLang="en-US" b="1" dirty="0">
                <a:solidFill>
                  <a:srgbClr val="F2F4F5"/>
                </a:solidFill>
                <a:latin typeface="微软雅黑" panose="020B0503020204020204" pitchFamily="34" charset="-122"/>
                <a:ea typeface="微软雅黑" panose="020B0503020204020204" pitchFamily="34" charset="-122"/>
              </a:rPr>
              <a:t>上海淘利资产管理有限公司</a:t>
            </a:r>
            <a:endParaRPr lang="en-US" altLang="zh-CN" b="1" dirty="0">
              <a:solidFill>
                <a:srgbClr val="F2F4F5"/>
              </a:solidFill>
              <a:latin typeface="微软雅黑" panose="020B0503020204020204" pitchFamily="34" charset="-122"/>
              <a:ea typeface="微软雅黑" panose="020B0503020204020204"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1262935966"/>
              </p:ext>
            </p:extLst>
          </p:nvPr>
        </p:nvGraphicFramePr>
        <p:xfrm>
          <a:off x="743153" y="1287225"/>
          <a:ext cx="10107450" cy="4577080"/>
        </p:xfrm>
        <a:graphic>
          <a:graphicData uri="http://schemas.openxmlformats.org/drawingml/2006/table">
            <a:tbl>
              <a:tblPr firstRow="1" bandRow="1">
                <a:tableStyleId>{2D5ABB26-0587-4C30-8999-92F81FD0307C}</a:tableStyleId>
              </a:tblPr>
              <a:tblGrid>
                <a:gridCol w="3107560"/>
                <a:gridCol w="2055666"/>
                <a:gridCol w="4944224"/>
              </a:tblGrid>
              <a:tr h="370840">
                <a:tc>
                  <a:txBody>
                    <a:bodyPr/>
                    <a:lstStyle/>
                    <a:p>
                      <a:pPr algn="ctr"/>
                      <a:r>
                        <a:rPr lang="en-US" altLang="zh-CN" dirty="0" smtClean="0"/>
                        <a:t>ETF</a:t>
                      </a:r>
                      <a:r>
                        <a:rPr lang="zh-CN" altLang="en-US" dirty="0" smtClean="0"/>
                        <a:t>种类</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份额使用规定</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r>
              <a:tr h="0">
                <a:tc rowSpan="6">
                  <a:txBody>
                    <a:bodyPr/>
                    <a:lstStyle/>
                    <a:p>
                      <a:pPr algn="ctr"/>
                      <a:r>
                        <a:rPr lang="zh-CN" altLang="en-US" dirty="0" smtClean="0"/>
                        <a:t>以组合证券为对价申赎单市场债券</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竞价买入的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1592">
                <a:tc vMerge="1">
                  <a:txBody>
                    <a:bodyPr/>
                    <a:lstStyle/>
                    <a:p>
                      <a:endParaRPr lang="zh-CN" alt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大宗买入的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次一日可以赎回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7424">
                <a:tc vMerge="1">
                  <a:txBody>
                    <a:bodyPr/>
                    <a:lstStyle/>
                    <a:p>
                      <a:endParaRPr lang="zh-CN" altLang="en-US"/>
                    </a:p>
                  </a:txBody>
                  <a:tcPr/>
                </a:tc>
                <a:tc>
                  <a:txBody>
                    <a:bodyPr/>
                    <a:lstStyle/>
                    <a:p>
                      <a:pPr algn="l"/>
                      <a:r>
                        <a:rPr lang="zh-CN" altLang="en-US" dirty="0" smtClean="0"/>
                        <a:t>申购的</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当日可以赎回和竞价卖出，次一交易日可以大宗卖出</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43256">
                <a:tc vMerge="1">
                  <a:txBody>
                    <a:bodyPr/>
                    <a:lstStyle/>
                    <a:p>
                      <a:endParaRPr lang="zh-CN" altLang="en-US"/>
                    </a:p>
                  </a:txBody>
                  <a:tcPr/>
                </a:tc>
                <a:tc>
                  <a:txBody>
                    <a:bodyPr/>
                    <a:lstStyle/>
                    <a:p>
                      <a:pPr algn="l"/>
                      <a:r>
                        <a:rPr lang="zh-CN" altLang="en-US" dirty="0" smtClean="0"/>
                        <a:t>赎回的债券</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当日可以申购</a:t>
                      </a:r>
                      <a:r>
                        <a:rPr lang="en-US" altLang="zh-CN" dirty="0" smtClean="0"/>
                        <a:t>ETF</a:t>
                      </a:r>
                      <a:r>
                        <a:rPr lang="zh-CN" altLang="en-US" dirty="0" smtClean="0"/>
                        <a:t>份额、竞价卖出或者申报作为质押券，次一交易日可以大宗卖出</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0">
                <a:tc vMerge="1">
                  <a:txBody>
                    <a:bodyPr/>
                    <a:lstStyle/>
                    <a:p>
                      <a:endParaRPr lang="zh-CN" altLang="en-US"/>
                    </a:p>
                  </a:txBody>
                  <a:tcPr/>
                </a:tc>
                <a:tc>
                  <a:txBody>
                    <a:bodyPr/>
                    <a:lstStyle/>
                    <a:p>
                      <a:pPr algn="l"/>
                      <a:r>
                        <a:rPr lang="zh-CN" altLang="en-US" dirty="0" smtClean="0"/>
                        <a:t>竞价买入或者解除质押得到的债券</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当日可以用于申购</a:t>
                      </a:r>
                      <a:r>
                        <a:rPr lang="en-US" altLang="zh-CN" dirty="0" smtClean="0"/>
                        <a:t>ETF</a:t>
                      </a:r>
                      <a:r>
                        <a:rPr lang="zh-CN" altLang="en-US" dirty="0" smtClean="0"/>
                        <a:t>份额</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0">
                <a:tc vMerge="1">
                  <a:txBody>
                    <a:bodyPr/>
                    <a:lstStyle/>
                    <a:p>
                      <a:pPr algn="ct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大宗买入的债券</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次一交易日可以用于申购</a:t>
                      </a:r>
                      <a:r>
                        <a:rPr lang="en-US" altLang="zh-CN" dirty="0" smtClean="0"/>
                        <a:t>ETF</a:t>
                      </a:r>
                      <a:r>
                        <a:rPr lang="zh-CN" altLang="en-US" dirty="0" smtClean="0"/>
                        <a:t>份额</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96240">
                <a:tc rowSpan="3">
                  <a:txBody>
                    <a:bodyPr/>
                    <a:lstStyle/>
                    <a:p>
                      <a:pPr algn="ctr"/>
                      <a:r>
                        <a:rPr lang="zh-CN" altLang="en-US" dirty="0" smtClean="0"/>
                        <a:t>以现金为对价申赎单市场债券</a:t>
                      </a:r>
                      <a:r>
                        <a:rPr lang="en-US" altLang="zh-CN" dirty="0" smtClean="0"/>
                        <a:t>ETF</a:t>
                      </a:r>
                      <a:r>
                        <a:rPr lang="zh-CN" altLang="en-US" dirty="0" smtClean="0"/>
                        <a:t>、跨市场债券</a:t>
                      </a:r>
                      <a:r>
                        <a:rPr lang="en-US" altLang="zh-CN" dirty="0" smtClean="0"/>
                        <a:t>ETF</a:t>
                      </a:r>
                      <a:r>
                        <a:rPr lang="zh-CN" altLang="en-US" dirty="0" smtClean="0"/>
                        <a:t>、黄金</a:t>
                      </a:r>
                      <a:r>
                        <a:rPr lang="en-US" altLang="zh-CN" dirty="0" smtClean="0"/>
                        <a:t>ETF</a:t>
                      </a:r>
                      <a:r>
                        <a:rPr lang="zh-CN" altLang="en-US" dirty="0" smtClean="0"/>
                        <a:t>、商品期货</a:t>
                      </a:r>
                      <a:r>
                        <a:rPr lang="en-US" altLang="zh-CN" dirty="0" smtClean="0"/>
                        <a:t>ETF</a:t>
                      </a:r>
                      <a:r>
                        <a:rPr lang="zh-CN" altLang="en-US" dirty="0" smtClean="0"/>
                        <a:t>、跨境</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竞价买入的</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96240">
                <a:tc vMerge="1">
                  <a:txBody>
                    <a:bodyPr/>
                    <a:lstStyle/>
                    <a:p>
                      <a:endParaRPr lang="zh-CN" altLang="en-US"/>
                    </a:p>
                  </a:txBody>
                  <a:tcPr/>
                </a:tc>
                <a:tc>
                  <a:txBody>
                    <a:bodyPr/>
                    <a:lstStyle/>
                    <a:p>
                      <a:pPr algn="l"/>
                      <a:r>
                        <a:rPr lang="zh-CN" altLang="en-US" dirty="0" smtClean="0"/>
                        <a:t>大宗买入的</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次一交易日可以赎回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396240">
                <a:tc vMerge="1">
                  <a:txBody>
                    <a:bodyPr/>
                    <a:lstStyle/>
                    <a:p>
                      <a:endParaRPr lang="zh-CN" altLang="en-US"/>
                    </a:p>
                  </a:txBody>
                  <a:tcPr/>
                </a:tc>
                <a:tc>
                  <a:txBody>
                    <a:bodyPr/>
                    <a:lstStyle/>
                    <a:p>
                      <a:pPr algn="l"/>
                      <a:r>
                        <a:rPr lang="zh-CN" altLang="en-US" dirty="0" smtClean="0"/>
                        <a:t>申购的</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交收前不得卖出或者赎回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162201621"/>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xmlns="" id="{F08DCDD5-0D7D-4AA0-B703-9E77F916B33F}"/>
              </a:ext>
            </a:extLst>
          </p:cNvPr>
          <p:cNvSpPr txBox="1"/>
          <p:nvPr/>
        </p:nvSpPr>
        <p:spPr>
          <a:xfrm>
            <a:off x="11619271" y="317035"/>
            <a:ext cx="620739" cy="369332"/>
          </a:xfrm>
          <a:prstGeom prst="rect">
            <a:avLst/>
          </a:prstGeom>
          <a:noFill/>
        </p:spPr>
        <p:txBody>
          <a:bodyPr wrap="square" rtlCol="0">
            <a:spAutoFit/>
          </a:bodyPr>
          <a:lstStyle/>
          <a:p>
            <a:pPr algn="ctr"/>
            <a:r>
              <a:rPr lang="en-US" altLang="zh-CN">
                <a:solidFill>
                  <a:schemeClr val="bg1"/>
                </a:solidFill>
                <a:latin typeface="微软雅黑" panose="020B0503020204020204" pitchFamily="34" charset="-122"/>
                <a:ea typeface="微软雅黑" panose="020B0503020204020204" pitchFamily="34" charset="-122"/>
              </a:rPr>
              <a:t>NO.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xmlns="" id="{45B65B84-930F-45E3-A03A-146DFABBB94A}"/>
              </a:ext>
            </a:extLst>
          </p:cNvPr>
          <p:cNvSpPr txBox="1"/>
          <p:nvPr/>
        </p:nvSpPr>
        <p:spPr>
          <a:xfrm>
            <a:off x="199013" y="275442"/>
            <a:ext cx="638733" cy="459217"/>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01</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xmlns="" id="{EB409BE9-1CE9-49CD-9FFF-2F6AF015C1C4}"/>
              </a:ext>
            </a:extLst>
          </p:cNvPr>
          <p:cNvSpPr txBox="1"/>
          <p:nvPr/>
        </p:nvSpPr>
        <p:spPr>
          <a:xfrm>
            <a:off x="1020697" y="298279"/>
            <a:ext cx="3614978" cy="400110"/>
          </a:xfrm>
          <a:prstGeom prst="rect">
            <a:avLst/>
          </a:prstGeom>
          <a:noFill/>
        </p:spPr>
        <p:txBody>
          <a:bodyPr wrap="square" rtlCol="0">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份额使用规定</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664616" y="315448"/>
            <a:ext cx="2954655" cy="369332"/>
          </a:xfrm>
          <a:prstGeom prst="rect">
            <a:avLst/>
          </a:prstGeom>
        </p:spPr>
        <p:txBody>
          <a:bodyPr wrap="none">
            <a:spAutoFit/>
          </a:bodyPr>
          <a:lstStyle/>
          <a:p>
            <a:r>
              <a:rPr lang="zh-CN" altLang="en-US" b="1" dirty="0">
                <a:solidFill>
                  <a:srgbClr val="F2F4F5"/>
                </a:solidFill>
                <a:latin typeface="微软雅黑" panose="020B0503020204020204" pitchFamily="34" charset="-122"/>
                <a:ea typeface="微软雅黑" panose="020B0503020204020204" pitchFamily="34" charset="-122"/>
              </a:rPr>
              <a:t>上海淘利资产管理有限公司</a:t>
            </a:r>
            <a:endParaRPr lang="en-US" altLang="zh-CN" b="1" dirty="0">
              <a:solidFill>
                <a:srgbClr val="F2F4F5"/>
              </a:solidFill>
              <a:latin typeface="微软雅黑" panose="020B0503020204020204" pitchFamily="34" charset="-122"/>
              <a:ea typeface="微软雅黑" panose="020B0503020204020204"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1208899496"/>
              </p:ext>
            </p:extLst>
          </p:nvPr>
        </p:nvGraphicFramePr>
        <p:xfrm>
          <a:off x="837746" y="1566042"/>
          <a:ext cx="10107450" cy="3749040"/>
        </p:xfrm>
        <a:graphic>
          <a:graphicData uri="http://schemas.openxmlformats.org/drawingml/2006/table">
            <a:tbl>
              <a:tblPr firstRow="1" bandRow="1">
                <a:tableStyleId>{2D5ABB26-0587-4C30-8999-92F81FD0307C}</a:tableStyleId>
              </a:tblPr>
              <a:tblGrid>
                <a:gridCol w="2693730"/>
                <a:gridCol w="2469496"/>
                <a:gridCol w="4944224"/>
              </a:tblGrid>
              <a:tr h="333762">
                <a:tc>
                  <a:txBody>
                    <a:bodyPr/>
                    <a:lstStyle/>
                    <a:p>
                      <a:pPr algn="ctr"/>
                      <a:r>
                        <a:rPr lang="en-US" altLang="zh-CN" dirty="0" smtClean="0"/>
                        <a:t>ETF</a:t>
                      </a:r>
                      <a:r>
                        <a:rPr lang="zh-CN" altLang="en-US" dirty="0" smtClean="0"/>
                        <a:t>种类</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份额使用规定</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r>
              <a:tr h="0">
                <a:tc rowSpan="7">
                  <a:txBody>
                    <a:bodyPr/>
                    <a:lstStyle/>
                    <a:p>
                      <a:pPr algn="ctr"/>
                      <a:r>
                        <a:rPr lang="zh-CN" altLang="en-US" dirty="0" smtClean="0"/>
                        <a:t>跨市场股票</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竞价买入的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当日可以竞价卖出</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1592">
                <a:tc vMerge="1">
                  <a:txBody>
                    <a:bodyPr/>
                    <a:lstStyle/>
                    <a:p>
                      <a:endParaRPr lang="zh-CN" alt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大宗买入的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次一交易日可以赎回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17424">
                <a:tc vMerge="1">
                  <a:txBody>
                    <a:bodyPr/>
                    <a:lstStyle/>
                    <a:p>
                      <a:endParaRPr lang="zh-CN" altLang="en-US"/>
                    </a:p>
                  </a:txBody>
                  <a:tcPr/>
                </a:tc>
                <a:tc>
                  <a:txBody>
                    <a:bodyPr/>
                    <a:lstStyle/>
                    <a:p>
                      <a:pPr algn="l"/>
                      <a:r>
                        <a:rPr lang="zh-CN" altLang="en-US" dirty="0" smtClean="0"/>
                        <a:t>通过深交所申购的</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当日可以竞价卖出，次一交易日可以赎回或者大宗卖出</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43256">
                <a:tc vMerge="1">
                  <a:txBody>
                    <a:bodyPr/>
                    <a:lstStyle/>
                    <a:p>
                      <a:endParaRPr lang="zh-CN" altLang="en-US"/>
                    </a:p>
                  </a:txBody>
                  <a:tcPr/>
                </a:tc>
                <a:tc>
                  <a:txBody>
                    <a:bodyPr/>
                    <a:lstStyle/>
                    <a:p>
                      <a:pPr algn="l"/>
                      <a:r>
                        <a:rPr lang="zh-CN" altLang="en-US" dirty="0" smtClean="0"/>
                        <a:t>赎回的股票</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当日可以竞价卖出，次一交易日可以用于申购</a:t>
                      </a:r>
                      <a:r>
                        <a:rPr lang="en-US" altLang="zh-CN" dirty="0" smtClean="0"/>
                        <a:t>ETF</a:t>
                      </a:r>
                      <a:r>
                        <a:rPr lang="zh-CN" altLang="en-US" dirty="0" smtClean="0"/>
                        <a:t>份额或者大宗卖出</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0">
                <a:tc vMerge="1">
                  <a:txBody>
                    <a:bodyPr/>
                    <a:lstStyle/>
                    <a:p>
                      <a:endParaRPr lang="zh-CN" altLang="en-US"/>
                    </a:p>
                  </a:txBody>
                  <a:tcPr/>
                </a:tc>
                <a:tc>
                  <a:txBody>
                    <a:bodyPr/>
                    <a:lstStyle/>
                    <a:p>
                      <a:pPr algn="l"/>
                      <a:r>
                        <a:rPr lang="zh-CN" altLang="en-US" dirty="0" smtClean="0"/>
                        <a:t>竞价买入的股票</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当日可以用于申购</a:t>
                      </a:r>
                      <a:r>
                        <a:rPr lang="en-US" altLang="zh-CN" dirty="0" smtClean="0"/>
                        <a:t>ETF</a:t>
                      </a:r>
                      <a:r>
                        <a:rPr lang="zh-CN" altLang="en-US" dirty="0" smtClean="0"/>
                        <a:t>份额</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0">
                <a:tc vMerge="1">
                  <a:txBody>
                    <a:bodyPr/>
                    <a:lstStyle/>
                    <a:p>
                      <a:pPr algn="ct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大宗买入的股票</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次一交易日可以用于申购</a:t>
                      </a:r>
                      <a:r>
                        <a:rPr lang="en-US" altLang="zh-CN" dirty="0" smtClean="0"/>
                        <a:t>ETF</a:t>
                      </a:r>
                      <a:r>
                        <a:rPr lang="zh-CN" altLang="en-US" dirty="0" smtClean="0"/>
                        <a:t>份额</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0">
                <a:tc vMerge="1">
                  <a:txBody>
                    <a:bodyPr/>
                    <a:lstStyle/>
                    <a:p>
                      <a:pPr algn="ct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通过登记结算机构申购的</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交收前不得卖出或者赎回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42194999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a:extLst>
              <a:ext uri="{FF2B5EF4-FFF2-40B4-BE49-F238E27FC236}">
                <a16:creationId xmlns:a16="http://schemas.microsoft.com/office/drawing/2014/main" xmlns="" id="{F08DCDD5-0D7D-4AA0-B703-9E77F916B33F}"/>
              </a:ext>
            </a:extLst>
          </p:cNvPr>
          <p:cNvSpPr txBox="1"/>
          <p:nvPr/>
        </p:nvSpPr>
        <p:spPr>
          <a:xfrm>
            <a:off x="11619271" y="317035"/>
            <a:ext cx="620739" cy="369332"/>
          </a:xfrm>
          <a:prstGeom prst="rect">
            <a:avLst/>
          </a:prstGeom>
          <a:noFill/>
        </p:spPr>
        <p:txBody>
          <a:bodyPr wrap="square" rtlCol="0">
            <a:spAutoFit/>
          </a:bodyPr>
          <a:lstStyle/>
          <a:p>
            <a:pPr algn="ctr"/>
            <a:r>
              <a:rPr lang="en-US" altLang="zh-CN">
                <a:solidFill>
                  <a:schemeClr val="bg1"/>
                </a:solidFill>
                <a:latin typeface="微软雅黑" panose="020B0503020204020204" pitchFamily="34" charset="-122"/>
                <a:ea typeface="微软雅黑" panose="020B0503020204020204" pitchFamily="34" charset="-122"/>
              </a:rPr>
              <a:t>NO.</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xmlns="" id="{45B65B84-930F-45E3-A03A-146DFABBB94A}"/>
              </a:ext>
            </a:extLst>
          </p:cNvPr>
          <p:cNvSpPr txBox="1"/>
          <p:nvPr/>
        </p:nvSpPr>
        <p:spPr>
          <a:xfrm>
            <a:off x="199013" y="275442"/>
            <a:ext cx="638733" cy="459217"/>
          </a:xfrm>
          <a:prstGeom prst="rect">
            <a:avLst/>
          </a:prstGeom>
          <a:noFill/>
        </p:spPr>
        <p:txBody>
          <a:bodyPr wrap="square" rtlCol="0">
            <a:spAutoFit/>
          </a:bodyP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01</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xmlns="" id="{EB409BE9-1CE9-49CD-9FFF-2F6AF015C1C4}"/>
              </a:ext>
            </a:extLst>
          </p:cNvPr>
          <p:cNvSpPr txBox="1"/>
          <p:nvPr/>
        </p:nvSpPr>
        <p:spPr>
          <a:xfrm>
            <a:off x="1020697" y="298279"/>
            <a:ext cx="3614978" cy="400110"/>
          </a:xfrm>
          <a:prstGeom prst="rect">
            <a:avLst/>
          </a:prstGeom>
          <a:noFill/>
        </p:spPr>
        <p:txBody>
          <a:bodyPr wrap="square" rtlCol="0">
            <a:spAutoFit/>
          </a:bodyPr>
          <a:lstStyle/>
          <a:p>
            <a:r>
              <a:rPr lang="zh-CN" altLang="en-US" sz="2000" b="1" dirty="0" smtClean="0">
                <a:solidFill>
                  <a:schemeClr val="bg1"/>
                </a:solidFill>
                <a:latin typeface="微软雅黑" panose="020B0503020204020204" pitchFamily="34" charset="-122"/>
                <a:ea typeface="微软雅黑" panose="020B0503020204020204" pitchFamily="34" charset="-122"/>
              </a:rPr>
              <a:t>份额使用规定</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9" name="矩形 18"/>
          <p:cNvSpPr/>
          <p:nvPr/>
        </p:nvSpPr>
        <p:spPr>
          <a:xfrm>
            <a:off x="8664616" y="315448"/>
            <a:ext cx="2954655" cy="369332"/>
          </a:xfrm>
          <a:prstGeom prst="rect">
            <a:avLst/>
          </a:prstGeom>
        </p:spPr>
        <p:txBody>
          <a:bodyPr wrap="none">
            <a:spAutoFit/>
          </a:bodyPr>
          <a:lstStyle/>
          <a:p>
            <a:r>
              <a:rPr lang="zh-CN" altLang="en-US" b="1" dirty="0">
                <a:solidFill>
                  <a:srgbClr val="F2F4F5"/>
                </a:solidFill>
                <a:latin typeface="微软雅黑" panose="020B0503020204020204" pitchFamily="34" charset="-122"/>
                <a:ea typeface="微软雅黑" panose="020B0503020204020204" pitchFamily="34" charset="-122"/>
              </a:rPr>
              <a:t>上海淘利资产管理有限公司</a:t>
            </a:r>
            <a:endParaRPr lang="en-US" altLang="zh-CN" b="1" dirty="0">
              <a:solidFill>
                <a:srgbClr val="F2F4F5"/>
              </a:solidFill>
              <a:latin typeface="微软雅黑" panose="020B0503020204020204" pitchFamily="34" charset="-122"/>
              <a:ea typeface="微软雅黑" panose="020B0503020204020204"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2094449528"/>
              </p:ext>
            </p:extLst>
          </p:nvPr>
        </p:nvGraphicFramePr>
        <p:xfrm>
          <a:off x="1020697" y="2207173"/>
          <a:ext cx="10334753" cy="2743200"/>
        </p:xfrm>
        <a:graphic>
          <a:graphicData uri="http://schemas.openxmlformats.org/drawingml/2006/table">
            <a:tbl>
              <a:tblPr firstRow="1" bandRow="1">
                <a:tableStyleId>{2D5ABB26-0587-4C30-8999-92F81FD0307C}</a:tableStyleId>
              </a:tblPr>
              <a:tblGrid>
                <a:gridCol w="3219249"/>
                <a:gridCol w="1765738"/>
                <a:gridCol w="5349766"/>
              </a:tblGrid>
              <a:tr h="333762">
                <a:tc>
                  <a:txBody>
                    <a:bodyPr/>
                    <a:lstStyle/>
                    <a:p>
                      <a:pPr algn="ctr"/>
                      <a:r>
                        <a:rPr lang="en-US" altLang="zh-CN" dirty="0" smtClean="0"/>
                        <a:t>ETF</a:t>
                      </a:r>
                      <a:r>
                        <a:rPr lang="zh-CN" altLang="en-US" dirty="0" smtClean="0"/>
                        <a:t>种类</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gridSpan="2">
                  <a:txBody>
                    <a:bodyPr/>
                    <a:lstStyle/>
                    <a:p>
                      <a:pPr algn="ctr"/>
                      <a:r>
                        <a:rPr lang="zh-CN" altLang="en-US" dirty="0" smtClean="0"/>
                        <a:t>份额使用规定</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a:p>
                  </a:txBody>
                  <a:tcPr/>
                </a:tc>
              </a:tr>
              <a:tr h="0">
                <a:tc rowSpan="2">
                  <a:txBody>
                    <a:bodyPr/>
                    <a:lstStyle/>
                    <a:p>
                      <a:pPr algn="ctr"/>
                      <a:r>
                        <a:rPr lang="zh-CN" altLang="en-US" dirty="0" smtClean="0"/>
                        <a:t>以上海黄金交易所现货实盘合约为对价申赎黄金</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买入的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次一交易日可以赎回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291592">
                <a:tc vMerge="1">
                  <a:txBody>
                    <a:bodyPr/>
                    <a:lstStyle/>
                    <a:p>
                      <a:endParaRPr lang="zh-CN" alt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申购的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当日可以赎回或者竞价卖出，次一交易日可以大宗卖出</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82880">
                <a:tc rowSpan="3">
                  <a:txBody>
                    <a:bodyPr/>
                    <a:lstStyle/>
                    <a:p>
                      <a:pPr algn="ctr"/>
                      <a:r>
                        <a:rPr lang="zh-CN" altLang="en-US" dirty="0" smtClean="0"/>
                        <a:t>货币</a:t>
                      </a:r>
                      <a:r>
                        <a:rPr lang="en-US" altLang="zh-CN" dirty="0" smtClean="0"/>
                        <a:t>ETF</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竞价买入的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82880">
                <a:tc vMerge="1">
                  <a:txBody>
                    <a:bodyPr/>
                    <a:lstStyle/>
                    <a:p>
                      <a:endParaRPr lang="zh-CN" alt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大宗买入的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次一交易日可以赎回</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182880">
                <a:tc vMerge="1">
                  <a:txBody>
                    <a:bodyPr/>
                    <a:lstStyle/>
                    <a:p>
                      <a:pPr algn="ct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申购的</a:t>
                      </a:r>
                      <a:r>
                        <a:rPr lang="en-US" altLang="zh-CN" dirty="0" smtClean="0"/>
                        <a:t>ETF</a:t>
                      </a:r>
                      <a:endParaRPr lang="zh-CN" altLang="en-US" dirty="0" smtClean="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zh-CN" altLang="en-US" dirty="0" smtClean="0"/>
                        <a:t>当日可以赎回或者竞价卖出，次一交易日可以大宗卖出</a:t>
                      </a:r>
                      <a:endParaRPr lang="zh-CN" altLang="en-US"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6154467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xmlns="" id="{D3716121-E707-4EC0-82A1-C574B1698254}"/>
              </a:ext>
            </a:extLst>
          </p:cNvPr>
          <p:cNvSpPr txBox="1"/>
          <p:nvPr/>
        </p:nvSpPr>
        <p:spPr>
          <a:xfrm>
            <a:off x="6720713" y="2238719"/>
            <a:ext cx="5203849" cy="1200329"/>
          </a:xfrm>
          <a:prstGeom prst="rect">
            <a:avLst/>
          </a:prstGeom>
          <a:noFill/>
        </p:spPr>
        <p:txBody>
          <a:bodyPr wrap="square" rtlCol="0">
            <a:spAutoFit/>
          </a:bodyPr>
          <a:lstStyle/>
          <a:p>
            <a:pPr algn="ctr"/>
            <a:r>
              <a:rPr lang="zh-CN" altLang="en-US" sz="3600" b="1" dirty="0" smtClean="0">
                <a:solidFill>
                  <a:srgbClr val="F3F3F3"/>
                </a:solidFill>
                <a:latin typeface="微软雅黑" panose="020B0503020204020204" pitchFamily="34" charset="-122"/>
                <a:ea typeface="微软雅黑" panose="020B0503020204020204" pitchFamily="34" charset="-122"/>
              </a:rPr>
              <a:t>上海证券交易所</a:t>
            </a:r>
            <a:r>
              <a:rPr lang="en-US" altLang="zh-CN" sz="3600" b="1" dirty="0">
                <a:solidFill>
                  <a:srgbClr val="F3F3F3"/>
                </a:solidFill>
                <a:latin typeface="微软雅黑" panose="020B0503020204020204" pitchFamily="34" charset="-122"/>
                <a:ea typeface="微软雅黑" panose="020B0503020204020204" pitchFamily="34" charset="-122"/>
              </a:rPr>
              <a:t>ETF</a:t>
            </a:r>
            <a:r>
              <a:rPr lang="zh-CN" altLang="en-US" sz="3600" b="1" dirty="0">
                <a:solidFill>
                  <a:srgbClr val="F3F3F3"/>
                </a:solidFill>
                <a:latin typeface="微软雅黑" panose="020B0503020204020204" pitchFamily="34" charset="-122"/>
                <a:ea typeface="微软雅黑" panose="020B0503020204020204" pitchFamily="34" charset="-122"/>
              </a:rPr>
              <a:t>交易和申购赎回规则总结</a:t>
            </a:r>
          </a:p>
        </p:txBody>
      </p:sp>
      <p:sp>
        <p:nvSpPr>
          <p:cNvPr id="13" name="文本框 12">
            <a:extLst>
              <a:ext uri="{FF2B5EF4-FFF2-40B4-BE49-F238E27FC236}">
                <a16:creationId xmlns:a16="http://schemas.microsoft.com/office/drawing/2014/main" xmlns="" id="{F59559E7-81F9-483A-8B0D-FC72802CF8E7}"/>
              </a:ext>
            </a:extLst>
          </p:cNvPr>
          <p:cNvSpPr txBox="1"/>
          <p:nvPr/>
        </p:nvSpPr>
        <p:spPr>
          <a:xfrm>
            <a:off x="5366475" y="1971650"/>
            <a:ext cx="1354238" cy="3170099"/>
          </a:xfrm>
          <a:prstGeom prst="rect">
            <a:avLst/>
          </a:prstGeom>
          <a:noFill/>
        </p:spPr>
        <p:txBody>
          <a:bodyPr wrap="square" rtlCol="0">
            <a:spAutoFit/>
          </a:bodyPr>
          <a:lstStyle/>
          <a:p>
            <a:pPr algn="ctr"/>
            <a:r>
              <a:rPr lang="en-US" altLang="zh-CN" sz="19600" dirty="0">
                <a:solidFill>
                  <a:srgbClr val="F3F3F3"/>
                </a:solidFill>
                <a:latin typeface="微软雅黑" panose="020B0503020204020204" pitchFamily="34" charset="-122"/>
                <a:ea typeface="微软雅黑" panose="020B0503020204020204" pitchFamily="34" charset="-122"/>
              </a:rPr>
              <a:t>2</a:t>
            </a:r>
            <a:endParaRPr lang="zh-CN" altLang="en-US" sz="19600" dirty="0">
              <a:solidFill>
                <a:srgbClr val="F3F3F3"/>
              </a:solidFill>
              <a:latin typeface="微软雅黑" panose="020B0503020204020204" pitchFamily="34" charset="-122"/>
              <a:ea typeface="微软雅黑" panose="020B0503020204020204" pitchFamily="34" charset="-122"/>
            </a:endParaRPr>
          </a:p>
        </p:txBody>
      </p:sp>
      <p:pic>
        <p:nvPicPr>
          <p:cNvPr id="14" name="Picture 2" descr="E:\公司照片和资料\公司照片\公司LOGO.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12654" y="-8423"/>
            <a:ext cx="3766469" cy="1468923"/>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xmlns="" id="{1D7DDDD9-500B-421B-999C-A4AB92531620}"/>
              </a:ext>
            </a:extLst>
          </p:cNvPr>
          <p:cNvSpPr txBox="1"/>
          <p:nvPr/>
        </p:nvSpPr>
        <p:spPr>
          <a:xfrm>
            <a:off x="8152869" y="3460225"/>
            <a:ext cx="1878086" cy="338554"/>
          </a:xfrm>
          <a:prstGeom prst="rect">
            <a:avLst/>
          </a:prstGeom>
          <a:noFill/>
        </p:spPr>
        <p:txBody>
          <a:bodyPr wrap="square" rtlCol="0">
            <a:spAutoFit/>
          </a:bodyPr>
          <a:lstStyle>
            <a:defPPr>
              <a:defRPr lang="zh-CN"/>
            </a:defPPr>
            <a:lvl1pPr marL="285750" indent="-285750">
              <a:buFont typeface="Wingdings" panose="05000000000000000000" pitchFamily="2" charset="2"/>
              <a:buChar char="ü"/>
              <a:defRPr sz="1600">
                <a:solidFill>
                  <a:schemeClr val="bg2">
                    <a:lumMod val="25000"/>
                  </a:schemeClr>
                </a:solidFill>
                <a:latin typeface="微软雅黑" panose="020B0503020204020204" pitchFamily="34" charset="-122"/>
                <a:ea typeface="微软雅黑" panose="020B0503020204020204" pitchFamily="34" charset="-122"/>
              </a:defRPr>
            </a:lvl1pPr>
          </a:lstStyle>
          <a:p>
            <a:pPr algn="ctr"/>
            <a:r>
              <a:rPr lang="zh-CN" altLang="en-US" dirty="0" smtClean="0">
                <a:solidFill>
                  <a:srgbClr val="F3F3F3"/>
                </a:solidFill>
              </a:rPr>
              <a:t>交易规则</a:t>
            </a:r>
            <a:endParaRPr lang="zh-CN" altLang="en-US" dirty="0">
              <a:solidFill>
                <a:srgbClr val="F3F3F3"/>
              </a:solidFill>
            </a:endParaRPr>
          </a:p>
        </p:txBody>
      </p:sp>
      <p:sp>
        <p:nvSpPr>
          <p:cNvPr id="9" name="文本框 8">
            <a:extLst>
              <a:ext uri="{FF2B5EF4-FFF2-40B4-BE49-F238E27FC236}">
                <a16:creationId xmlns:a16="http://schemas.microsoft.com/office/drawing/2014/main" xmlns="" id="{1D7DDDD9-500B-421B-999C-A4AB92531620}"/>
              </a:ext>
            </a:extLst>
          </p:cNvPr>
          <p:cNvSpPr txBox="1"/>
          <p:nvPr/>
        </p:nvSpPr>
        <p:spPr>
          <a:xfrm>
            <a:off x="8359484" y="4285243"/>
            <a:ext cx="1878086" cy="338554"/>
          </a:xfrm>
          <a:prstGeom prst="rect">
            <a:avLst/>
          </a:prstGeom>
          <a:noFill/>
        </p:spPr>
        <p:txBody>
          <a:bodyPr wrap="square" rtlCol="0">
            <a:spAutoFit/>
          </a:bodyPr>
          <a:lstStyle>
            <a:defPPr>
              <a:defRPr lang="zh-CN"/>
            </a:defPPr>
            <a:lvl1pPr marL="285750" indent="-285750">
              <a:buFont typeface="Wingdings" panose="05000000000000000000" pitchFamily="2" charset="2"/>
              <a:buChar char="ü"/>
              <a:defRPr sz="1600">
                <a:solidFill>
                  <a:schemeClr val="bg2">
                    <a:lumMod val="25000"/>
                  </a:schemeClr>
                </a:solidFill>
                <a:latin typeface="微软雅黑" panose="020B0503020204020204" pitchFamily="34" charset="-122"/>
                <a:ea typeface="微软雅黑" panose="020B0503020204020204" pitchFamily="34" charset="-122"/>
              </a:defRPr>
            </a:lvl1pPr>
          </a:lstStyle>
          <a:p>
            <a:pPr algn="ctr"/>
            <a:r>
              <a:rPr lang="zh-CN" altLang="en-US" dirty="0" smtClean="0">
                <a:solidFill>
                  <a:srgbClr val="F3F3F3"/>
                </a:solidFill>
              </a:rPr>
              <a:t>份额使用规定</a:t>
            </a:r>
            <a:endParaRPr lang="zh-CN" altLang="en-US" dirty="0">
              <a:solidFill>
                <a:srgbClr val="F3F3F3"/>
              </a:solidFill>
            </a:endParaRPr>
          </a:p>
        </p:txBody>
      </p:sp>
      <p:sp>
        <p:nvSpPr>
          <p:cNvPr id="10" name="文本框 9">
            <a:extLst>
              <a:ext uri="{FF2B5EF4-FFF2-40B4-BE49-F238E27FC236}">
                <a16:creationId xmlns:a16="http://schemas.microsoft.com/office/drawing/2014/main" xmlns="" id="{1D7DDDD9-500B-421B-999C-A4AB92531620}"/>
              </a:ext>
            </a:extLst>
          </p:cNvPr>
          <p:cNvSpPr txBox="1"/>
          <p:nvPr/>
        </p:nvSpPr>
        <p:spPr>
          <a:xfrm>
            <a:off x="8395101" y="3845904"/>
            <a:ext cx="2178800" cy="338554"/>
          </a:xfrm>
          <a:prstGeom prst="rect">
            <a:avLst/>
          </a:prstGeom>
          <a:noFill/>
        </p:spPr>
        <p:txBody>
          <a:bodyPr wrap="square" rtlCol="0">
            <a:spAutoFit/>
          </a:bodyPr>
          <a:lstStyle>
            <a:defPPr>
              <a:defRPr lang="zh-CN"/>
            </a:defPPr>
            <a:lvl1pPr marL="285750" indent="-285750">
              <a:buFont typeface="Wingdings" panose="05000000000000000000" pitchFamily="2" charset="2"/>
              <a:buChar char="ü"/>
              <a:defRPr sz="1600">
                <a:solidFill>
                  <a:schemeClr val="bg2">
                    <a:lumMod val="25000"/>
                  </a:schemeClr>
                </a:solidFill>
                <a:latin typeface="微软雅黑" panose="020B0503020204020204" pitchFamily="34" charset="-122"/>
                <a:ea typeface="微软雅黑" panose="020B0503020204020204" pitchFamily="34" charset="-122"/>
              </a:defRPr>
            </a:lvl1pPr>
          </a:lstStyle>
          <a:p>
            <a:pPr algn="ctr"/>
            <a:r>
              <a:rPr lang="zh-CN" altLang="en-US" dirty="0">
                <a:solidFill>
                  <a:schemeClr val="bg1"/>
                </a:solidFill>
              </a:rPr>
              <a:t>认购，</a:t>
            </a:r>
            <a:r>
              <a:rPr lang="zh-CN" altLang="en-US" dirty="0" smtClean="0">
                <a:solidFill>
                  <a:srgbClr val="F3F3F3"/>
                </a:solidFill>
              </a:rPr>
              <a:t>申</a:t>
            </a:r>
            <a:r>
              <a:rPr lang="zh-CN" altLang="en-US" dirty="0" smtClean="0">
                <a:solidFill>
                  <a:srgbClr val="F3F3F3"/>
                </a:solidFill>
              </a:rPr>
              <a:t>购和赎回</a:t>
            </a:r>
            <a:endParaRPr lang="zh-CN" altLang="en-US" dirty="0">
              <a:solidFill>
                <a:srgbClr val="F3F3F3"/>
              </a:solidFill>
            </a:endParaRPr>
          </a:p>
        </p:txBody>
      </p:sp>
      <p:sp>
        <p:nvSpPr>
          <p:cNvPr id="2" name="文本框 1"/>
          <p:cNvSpPr txBox="1"/>
          <p:nvPr/>
        </p:nvSpPr>
        <p:spPr>
          <a:xfrm>
            <a:off x="4857405" y="5628213"/>
            <a:ext cx="7221718" cy="1477328"/>
          </a:xfrm>
          <a:prstGeom prst="rect">
            <a:avLst/>
          </a:prstGeom>
          <a:noFill/>
        </p:spPr>
        <p:txBody>
          <a:bodyPr wrap="square" rtlCol="0">
            <a:spAutoFit/>
          </a:bodyPr>
          <a:lstStyle/>
          <a:p>
            <a:r>
              <a:rPr lang="en-US" altLang="zh-CN" sz="1200" dirty="0" smtClean="0"/>
              <a:t>Ref</a:t>
            </a:r>
            <a:r>
              <a:rPr lang="zh-CN" altLang="en-US" sz="1200" dirty="0" smtClean="0"/>
              <a:t>：</a:t>
            </a:r>
            <a:endParaRPr lang="en-US" altLang="zh-CN" sz="1200" dirty="0" smtClean="0"/>
          </a:p>
          <a:p>
            <a:r>
              <a:rPr lang="en-US" altLang="zh-CN" sz="1200" dirty="0">
                <a:hlinkClick r:id="rId4"/>
              </a:rPr>
              <a:t>http://</a:t>
            </a:r>
            <a:r>
              <a:rPr lang="en-US" altLang="zh-CN" sz="1200" dirty="0" smtClean="0">
                <a:hlinkClick r:id="rId4"/>
              </a:rPr>
              <a:t>www.sse.com.cn/lawandrules/sserules/main/trading/universal/c/c_20200313_5009641.shtml</a:t>
            </a:r>
            <a:endParaRPr lang="en-US" altLang="zh-CN" sz="1200" dirty="0" smtClean="0"/>
          </a:p>
          <a:p>
            <a:r>
              <a:rPr lang="en-US" altLang="zh-CN" sz="1200" dirty="0">
                <a:hlinkClick r:id="rId5"/>
              </a:rPr>
              <a:t>http://</a:t>
            </a:r>
            <a:r>
              <a:rPr lang="en-US" altLang="zh-CN" sz="1200" dirty="0" smtClean="0">
                <a:hlinkClick r:id="rId5"/>
              </a:rPr>
              <a:t>www.sse.com.cn/lawandrules/sserules/main/trading/fund/c/c_20200107_4980471.shtml</a:t>
            </a:r>
            <a:endParaRPr lang="en-US" altLang="zh-CN" sz="1200" dirty="0" smtClean="0"/>
          </a:p>
          <a:p>
            <a:r>
              <a:rPr lang="en-US" altLang="zh-CN" sz="1200" dirty="0" smtClean="0">
                <a:hlinkClick r:id="rId6"/>
              </a:rPr>
              <a:t>http</a:t>
            </a:r>
            <a:r>
              <a:rPr lang="en-US" altLang="zh-CN" sz="1200" dirty="0">
                <a:hlinkClick r:id="rId6"/>
              </a:rPr>
              <a:t>://bond.sse.com.cn/lawrule/sserules/guide/c/c_20160420_4086048.shtml</a:t>
            </a:r>
            <a:endParaRPr lang="en-US" altLang="zh-CN" sz="1200" dirty="0"/>
          </a:p>
          <a:p>
            <a:r>
              <a:rPr lang="en-US" altLang="zh-CN" sz="1200" dirty="0">
                <a:hlinkClick r:id="rId7"/>
              </a:rPr>
              <a:t>http://</a:t>
            </a:r>
            <a:r>
              <a:rPr lang="en-US" altLang="zh-CN" sz="1200" dirty="0" smtClean="0">
                <a:hlinkClick r:id="rId7"/>
              </a:rPr>
              <a:t>www.sse.com.cn/lawandrules/guide/jjznlc/c/c_20190606_4835159.shtml</a:t>
            </a:r>
            <a:endParaRPr lang="en-US" altLang="zh-CN" sz="1200" dirty="0" smtClean="0"/>
          </a:p>
          <a:p>
            <a:r>
              <a:rPr lang="en-US" altLang="zh-CN" sz="1200" dirty="0">
                <a:hlinkClick r:id="rId8"/>
              </a:rPr>
              <a:t>http://www.sse.com.cn/lawandrules/sserules/main/trading/fund/c/c_20190228_4727966.shtml</a:t>
            </a:r>
            <a:endParaRPr lang="zh-CN" altLang="en-US" sz="1200" dirty="0"/>
          </a:p>
          <a:p>
            <a:endParaRPr lang="zh-CN" altLang="en-US" dirty="0"/>
          </a:p>
        </p:txBody>
      </p:sp>
    </p:spTree>
    <p:extLst>
      <p:ext uri="{BB962C8B-B14F-4D97-AF65-F5344CB8AC3E}">
        <p14:creationId xmlns:p14="http://schemas.microsoft.com/office/powerpoint/2010/main" val="712134586"/>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www.33ppt.com"/>
</p:tagLst>
</file>

<file path=ppt/theme/theme1.xml><?xml version="1.0" encoding="utf-8"?>
<a:theme xmlns:a="http://schemas.openxmlformats.org/drawingml/2006/main" name="33pp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603516"/>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1438</TotalTime>
  <Words>1689</Words>
  <Application>Microsoft Office PowerPoint</Application>
  <PresentationFormat>宽屏</PresentationFormat>
  <Paragraphs>277</Paragraphs>
  <Slides>14</Slides>
  <Notes>14</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14</vt:i4>
      </vt:variant>
    </vt:vector>
  </HeadingPairs>
  <TitlesOfParts>
    <vt:vector size="20" baseType="lpstr">
      <vt:lpstr>等线</vt:lpstr>
      <vt:lpstr>等线 Light</vt:lpstr>
      <vt:lpstr>微软雅黑</vt:lpstr>
      <vt:lpstr>Arial</vt:lpstr>
      <vt:lpstr>Wingdings</vt:lpstr>
      <vt:lpstr>33ppt​​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www.33ppt.com</dc:title>
  <dc:creator>www.33ppt.com</dc:creator>
  <cp:lastModifiedBy>单 轶</cp:lastModifiedBy>
  <cp:revision>67</cp:revision>
  <dcterms:created xsi:type="dcterms:W3CDTF">2017-10-03T07:38:11Z</dcterms:created>
  <dcterms:modified xsi:type="dcterms:W3CDTF">2020-07-02T02:02:31Z</dcterms:modified>
</cp:coreProperties>
</file>

<file path=docProps/thumbnail.jpeg>
</file>